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05" r:id="rId5"/>
    <p:sldId id="296" r:id="rId6"/>
    <p:sldId id="306" r:id="rId7"/>
    <p:sldId id="317" r:id="rId8"/>
    <p:sldId id="318" r:id="rId9"/>
    <p:sldId id="319" r:id="rId10"/>
    <p:sldId id="320" r:id="rId11"/>
    <p:sldId id="309" r:id="rId12"/>
    <p:sldId id="313" r:id="rId13"/>
    <p:sldId id="326" r:id="rId14"/>
    <p:sldId id="308" r:id="rId15"/>
    <p:sldId id="327" r:id="rId16"/>
    <p:sldId id="328" r:id="rId17"/>
    <p:sldId id="315" r:id="rId18"/>
    <p:sldId id="312" r:id="rId19"/>
    <p:sldId id="321" r:id="rId20"/>
    <p:sldId id="322" r:id="rId21"/>
    <p:sldId id="323" r:id="rId22"/>
    <p:sldId id="324" r:id="rId23"/>
    <p:sldId id="325" r:id="rId24"/>
    <p:sldId id="310"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p:scale>
          <a:sx n="75" d="100"/>
          <a:sy n="75" d="100"/>
        </p:scale>
        <p:origin x="324" y="-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3d1" qsCatId="3D" csTypeId="urn:microsoft.com/office/officeart/2005/8/colors/colorful1" csCatId="colorful" phldr="1"/>
      <dgm:spPr/>
      <dgm:t>
        <a:bodyPr/>
        <a:lstStyle/>
        <a:p>
          <a:endParaRPr lang="en-US"/>
        </a:p>
      </dgm:t>
    </dgm:pt>
    <dgm:pt modelId="{73D947E0-108F-4D20-A71E-3CF329F97212}">
      <dgm:prSet phldr="0" custT="1"/>
      <dgm:spPr/>
      <dgm:t>
        <a:bodyPr/>
        <a:lstStyle/>
        <a:p>
          <a:pPr rtl="0"/>
          <a:r>
            <a:rPr lang="en-US" sz="2000" dirty="0">
              <a:latin typeface="Baskerville Old Face" panose="02020602080505020303" pitchFamily="18" charset="77"/>
              <a:ea typeface="Baskerville" panose="02020502070401020303" pitchFamily="18" charset="0"/>
            </a:rPr>
            <a:t>Shape</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dgm:t>
        <a:bodyPr/>
        <a:lstStyle/>
        <a:p>
          <a:pPr algn="ctr">
            <a:buFont typeface="Wingdings" panose="05000000000000000000" pitchFamily="2" charset="2"/>
            <a:buChar char="§"/>
          </a:pPr>
          <a:r>
            <a:rPr lang="en-US" sz="1200" cap="none">
              <a:latin typeface="Cambria" panose="02040503050406030204" pitchFamily="18" charset="0"/>
              <a:ea typeface="Cambria" panose="02040503050406030204" pitchFamily="18" charset="0"/>
            </a:rPr>
            <a:t>Then I checked the shape of </a:t>
          </a:r>
          <a:r>
            <a:rPr lang="en-US" sz="1200">
              <a:latin typeface="Cambria" panose="02040503050406030204" pitchFamily="18" charset="0"/>
              <a:ea typeface="Cambria" panose="02040503050406030204" pitchFamily="18" charset="0"/>
            </a:rPr>
            <a:t>our</a:t>
          </a:r>
          <a:r>
            <a:rPr lang="en-US" sz="1200" cap="none">
              <a:latin typeface="Cambria" panose="02040503050406030204" pitchFamily="18" charset="0"/>
              <a:ea typeface="Cambria" panose="02040503050406030204" pitchFamily="18" charset="0"/>
            </a:rPr>
            <a:t> dataset and found that we </a:t>
          </a:r>
          <a:r>
            <a:rPr lang="en-US" sz="1200">
              <a:latin typeface="Cambria" panose="02040503050406030204" pitchFamily="18" charset="0"/>
              <a:ea typeface="Cambria" panose="02040503050406030204" pitchFamily="18" charset="0"/>
            </a:rPr>
            <a:t>have a total of</a:t>
          </a:r>
          <a:r>
            <a:rPr lang="en-US" sz="1200" cap="none">
              <a:latin typeface="Cambria" panose="02040503050406030204" pitchFamily="18" charset="0"/>
              <a:ea typeface="Cambria" panose="02040503050406030204" pitchFamily="18" charset="0"/>
            </a:rPr>
            <a:t> 269 rows and 71 different columns.</a:t>
          </a:r>
          <a:endParaRPr lang="en-US" sz="1200" b="0" i="0" dirty="0">
            <a:latin typeface="Gill Sans Nova Light" panose="020B0302020104020203"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dgm:t>
        <a:bodyPr/>
        <a:lstStyle/>
        <a:p>
          <a:r>
            <a:rPr lang="en-US" sz="2000" dirty="0">
              <a:latin typeface="Baskerville Old Face" panose="02020602080505020303" pitchFamily="18" charset="77"/>
              <a:ea typeface="Baskerville" panose="02020502070401020303" pitchFamily="18" charset="0"/>
            </a:rPr>
            <a:t>Null Values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dgm:t>
        <a:bodyPr/>
        <a:lstStyle/>
        <a:p>
          <a:pPr algn="ctr">
            <a:buFont typeface="Wingdings" panose="05000000000000000000" pitchFamily="2" charset="2"/>
            <a:buChar char="§"/>
          </a:pPr>
          <a:r>
            <a:rPr lang="en-US" sz="1400" cap="none">
              <a:latin typeface="Cambria" panose="02040503050406030204" pitchFamily="18" charset="0"/>
              <a:ea typeface="Cambria" panose="02040503050406030204" pitchFamily="18" charset="0"/>
            </a:rPr>
            <a:t>We don’t have any null values or missing values present in our dataset.</a:t>
          </a:r>
          <a:endParaRPr lang="en-US" sz="1400" b="0" i="0" dirty="0">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dgm:t>
        <a:bodyPr/>
        <a:lstStyle/>
        <a:p>
          <a:r>
            <a:rPr lang="en-US" sz="2000" dirty="0">
              <a:latin typeface="Baskerville Old Face" panose="02020602080505020303" pitchFamily="18" charset="77"/>
              <a:ea typeface="Baskerville" panose="02020502070401020303" pitchFamily="18" charset="0"/>
            </a:rPr>
            <a:t>Duplicates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dgm:t>
        <a:bodyPr/>
        <a:lstStyle/>
        <a:p>
          <a:pPr algn="ctr"/>
          <a:r>
            <a:rPr lang="en-US" sz="120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sz="1200" b="0" i="0" dirty="0">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dgm:t>
        <a:bodyPr/>
        <a:lstStyle/>
        <a:p>
          <a:pPr algn="ctr" rtl="0"/>
          <a:r>
            <a:rPr lang="en-US" sz="1200" cap="none" dirty="0">
              <a:latin typeface="Cambria" panose="02040503050406030204" pitchFamily="18" charset="0"/>
              <a:ea typeface="Cambria" panose="02040503050406030204" pitchFamily="18" charset="0"/>
            </a:rPr>
            <a:t>By checking the data types </a:t>
          </a:r>
          <a:r>
            <a:rPr lang="en-US" sz="1200" dirty="0">
              <a:latin typeface="Cambria" panose="02040503050406030204" pitchFamily="18" charset="0"/>
              <a:ea typeface="Cambria" panose="02040503050406030204" pitchFamily="18" charset="0"/>
            </a:rPr>
            <a:t>I</a:t>
          </a:r>
          <a:r>
            <a:rPr lang="en-US" sz="1200" cap="none" dirty="0">
              <a:latin typeface="Cambria" panose="02040503050406030204" pitchFamily="18" charset="0"/>
              <a:ea typeface="Cambria" panose="02040503050406030204" pitchFamily="18" charset="0"/>
            </a:rPr>
            <a:t> came to know that all the columns </a:t>
          </a:r>
          <a:r>
            <a:rPr lang="en-US" sz="1200" dirty="0">
              <a:latin typeface="Cambria" panose="02040503050406030204" pitchFamily="18" charset="0"/>
              <a:ea typeface="Cambria" panose="02040503050406030204" pitchFamily="18" charset="0"/>
            </a:rPr>
            <a:t>have</a:t>
          </a:r>
          <a:r>
            <a:rPr lang="en-US" sz="1200" cap="none" dirty="0">
              <a:latin typeface="Cambria" panose="02040503050406030204" pitchFamily="18" charset="0"/>
              <a:ea typeface="Cambria" panose="02040503050406030204" pitchFamily="18" charset="0"/>
            </a:rPr>
            <a:t> ‘object’ data type except the column representing the Pin </a:t>
          </a:r>
          <a:r>
            <a:rPr lang="en-US" sz="1200" dirty="0">
              <a:latin typeface="Cambria" panose="02040503050406030204" pitchFamily="18" charset="0"/>
              <a:ea typeface="Cambria" panose="02040503050406030204" pitchFamily="18" charset="0"/>
            </a:rPr>
            <a:t>C</a:t>
          </a:r>
          <a:r>
            <a:rPr lang="en-US" sz="1200" cap="none" dirty="0">
              <a:latin typeface="Cambria" panose="02040503050406030204" pitchFamily="18" charset="0"/>
              <a:ea typeface="Cambria" panose="02040503050406030204" pitchFamily="18" charset="0"/>
            </a:rPr>
            <a:t>ode which has ‘integer’ data type.</a:t>
          </a:r>
          <a:endParaRPr lang="en-US" sz="1200" b="0" i="0" dirty="0">
            <a:latin typeface="Gill Sans Nova Light" panose="020B0302020104020203"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dgm:t>
        <a:bodyPr/>
        <a:lstStyle/>
        <a:p>
          <a:r>
            <a:rPr lang="en-US" sz="2000" dirty="0" err="1">
              <a:latin typeface="Baskerville Old Face" panose="02020602080505020303" pitchFamily="18" charset="77"/>
              <a:ea typeface="Baskerville" panose="02020502070401020303" pitchFamily="18" charset="0"/>
            </a:rPr>
            <a:t>DataTypes</a:t>
          </a:r>
          <a:endParaRPr lang="en-US" sz="2000" dirty="0">
            <a:latin typeface="Baskerville Old Face" panose="02020602080505020303" pitchFamily="18" charset="77"/>
            <a:ea typeface="Baskerville" panose="02020502070401020303" pitchFamily="18" charset="0"/>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4" custScaleX="100001"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4" custScaleY="173526" custLinFactNeighborY="13200">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custLinFactNeighborX="1302" custLinFactNeighborY="-66583">
        <dgm:presLayoutVars>
          <dgm:chMax val="0"/>
          <dgm:chPref val="0"/>
        </dgm:presLayoutVars>
      </dgm:prSet>
      <dgm:spPr/>
    </dgm:pt>
    <dgm:pt modelId="{6B5FE59C-B471-448A-AA7A-B526DCC4D4CA}" type="pres">
      <dgm:prSet presAssocID="{E9682B4F-0217-4B50-923E-C104AA24290F}" presName="desTx" presStyleLbl="alignAccFollowNode1" presStyleIdx="2" presStyleCnt="4" custScaleY="171142" custLinFactNeighborX="1302" custLinFactNeighborY="15089">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custLinFactNeighborX="3030" custLinFactNeighborY="-55230">
        <dgm:presLayoutVars>
          <dgm:chMax val="0"/>
          <dgm:chPref val="0"/>
        </dgm:presLayoutVars>
      </dgm:prSet>
      <dgm:spPr/>
    </dgm:pt>
    <dgm:pt modelId="{C42A8BDE-B838-475D-AFDE-17B60D744AB6}" type="pres">
      <dgm:prSet presAssocID="{4F85505A-81B6-4FDA-A144-900B71DAD946}" presName="desTx" presStyleLbl="alignAccFollowNode1" presStyleIdx="3" presStyleCnt="4" custScaleY="176409" custLinFactNeighborX="292" custLinFactNeighborY="2096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0277" y="15948"/>
          <a:ext cx="2586927" cy="7760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4425" tIns="204425" rIns="204425" bIns="204425"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Shape</a:t>
          </a:r>
        </a:p>
      </dsp:txBody>
      <dsp:txXfrm>
        <a:off x="10277" y="15948"/>
        <a:ext cx="2586927" cy="776078"/>
      </dsp:txXfrm>
    </dsp:sp>
    <dsp:sp modelId="{22359DD7-1BFB-4900-BAE6-6084F2F57988}">
      <dsp:nvSpPr>
        <dsp:cNvPr id="0" name=""/>
        <dsp:cNvSpPr/>
      </dsp:nvSpPr>
      <dsp:spPr>
        <a:xfrm>
          <a:off x="10264" y="922137"/>
          <a:ext cx="2586953" cy="226970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55531" tIns="255531" rIns="255531" bIns="255531" numCol="1" spcCol="1270" anchor="t"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kern="1200" cap="none">
              <a:latin typeface="Cambria" panose="02040503050406030204" pitchFamily="18" charset="0"/>
              <a:ea typeface="Cambria" panose="02040503050406030204" pitchFamily="18" charset="0"/>
            </a:rPr>
            <a:t>Then I checked the shape of </a:t>
          </a:r>
          <a:r>
            <a:rPr lang="en-US" sz="1200" kern="1200">
              <a:latin typeface="Cambria" panose="02040503050406030204" pitchFamily="18" charset="0"/>
              <a:ea typeface="Cambria" panose="02040503050406030204" pitchFamily="18" charset="0"/>
            </a:rPr>
            <a:t>our</a:t>
          </a:r>
          <a:r>
            <a:rPr lang="en-US" sz="1200" kern="1200" cap="none">
              <a:latin typeface="Cambria" panose="02040503050406030204" pitchFamily="18" charset="0"/>
              <a:ea typeface="Cambria" panose="02040503050406030204" pitchFamily="18" charset="0"/>
            </a:rPr>
            <a:t> dataset and found that we </a:t>
          </a:r>
          <a:r>
            <a:rPr lang="en-US" sz="1200" kern="1200">
              <a:latin typeface="Cambria" panose="02040503050406030204" pitchFamily="18" charset="0"/>
              <a:ea typeface="Cambria" panose="02040503050406030204" pitchFamily="18" charset="0"/>
            </a:rPr>
            <a:t>have a total of</a:t>
          </a:r>
          <a:r>
            <a:rPr lang="en-US" sz="1200" kern="1200" cap="none">
              <a:latin typeface="Cambria" panose="02040503050406030204" pitchFamily="18" charset="0"/>
              <a:ea typeface="Cambria" panose="02040503050406030204" pitchFamily="18" charset="0"/>
            </a:rPr>
            <a:t> 269 rows and 71 different columns.</a:t>
          </a:r>
          <a:endParaRPr lang="en-US" sz="1200" b="0" i="0" kern="1200" dirty="0">
            <a:latin typeface="Gill Sans Nova Light" panose="020B0302020104020203" pitchFamily="34" charset="0"/>
            <a:cs typeface="Gill Sans Light" panose="020B0302020104020203" pitchFamily="34" charset="-79"/>
          </a:endParaRPr>
        </a:p>
      </dsp:txBody>
      <dsp:txXfrm>
        <a:off x="10264" y="922137"/>
        <a:ext cx="2586953" cy="2269705"/>
      </dsp:txXfrm>
    </dsp:sp>
    <dsp:sp modelId="{C4F84DEA-2002-4D32-8E80-70EEE05E345A}">
      <dsp:nvSpPr>
        <dsp:cNvPr id="0" name=""/>
        <dsp:cNvSpPr/>
      </dsp:nvSpPr>
      <dsp:spPr>
        <a:xfrm>
          <a:off x="2705112" y="15948"/>
          <a:ext cx="2586927" cy="77607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4425" tIns="204425" rIns="204425" bIns="204425"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Null Values</a:t>
          </a:r>
        </a:p>
      </dsp:txBody>
      <dsp:txXfrm>
        <a:off x="2705112" y="15948"/>
        <a:ext cx="2586927" cy="776078"/>
      </dsp:txXfrm>
    </dsp:sp>
    <dsp:sp modelId="{4FEB85EB-D046-4CDB-8A62-BBCE260C4490}">
      <dsp:nvSpPr>
        <dsp:cNvPr id="0" name=""/>
        <dsp:cNvSpPr/>
      </dsp:nvSpPr>
      <dsp:spPr>
        <a:xfrm>
          <a:off x="2705112" y="922137"/>
          <a:ext cx="2586927" cy="2269705"/>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55531" tIns="255531" rIns="255531" bIns="255531" numCol="1" spcCol="1270" anchor="t"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kern="1200" cap="none">
              <a:latin typeface="Cambria" panose="02040503050406030204" pitchFamily="18" charset="0"/>
              <a:ea typeface="Cambria" panose="02040503050406030204" pitchFamily="18" charset="0"/>
            </a:rPr>
            <a:t>We don’t have any null values or missing values present in our dataset.</a:t>
          </a:r>
          <a:endParaRPr lang="en-US" sz="1400" b="0" i="0" kern="1200" dirty="0">
            <a:latin typeface="Gill Sans Nova Light" panose="020B0302020104020203" pitchFamily="34" charset="0"/>
            <a:cs typeface="Gill Sans Light" panose="020B0302020104020203" pitchFamily="34" charset="-79"/>
          </a:endParaRPr>
        </a:p>
      </dsp:txBody>
      <dsp:txXfrm>
        <a:off x="2705112" y="922137"/>
        <a:ext cx="2586927" cy="2269705"/>
      </dsp:txXfrm>
    </dsp:sp>
    <dsp:sp modelId="{49B7F8FA-D256-41EF-9327-52A3551D9A60}">
      <dsp:nvSpPr>
        <dsp:cNvPr id="0" name=""/>
        <dsp:cNvSpPr/>
      </dsp:nvSpPr>
      <dsp:spPr>
        <a:xfrm>
          <a:off x="5433616" y="0"/>
          <a:ext cx="2586927" cy="7760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4425" tIns="204425" rIns="204425" bIns="204425"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Duplicates</a:t>
          </a:r>
        </a:p>
      </dsp:txBody>
      <dsp:txXfrm>
        <a:off x="5433616" y="0"/>
        <a:ext cx="2586927" cy="776078"/>
      </dsp:txXfrm>
    </dsp:sp>
    <dsp:sp modelId="{6B5FE59C-B471-448A-AA7A-B526DCC4D4CA}">
      <dsp:nvSpPr>
        <dsp:cNvPr id="0" name=""/>
        <dsp:cNvSpPr/>
      </dsp:nvSpPr>
      <dsp:spPr>
        <a:xfrm>
          <a:off x="5433616" y="923934"/>
          <a:ext cx="2586927" cy="230847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55531" tIns="255531" rIns="255531" bIns="255531" numCol="1" spcCol="1270" anchor="t" anchorCtr="0">
          <a:noAutofit/>
        </a:bodyPr>
        <a:lstStyle/>
        <a:p>
          <a:pPr marL="0" lvl="0" indent="0" algn="ctr" defTabSz="533400">
            <a:lnSpc>
              <a:spcPct val="90000"/>
            </a:lnSpc>
            <a:spcBef>
              <a:spcPct val="0"/>
            </a:spcBef>
            <a:spcAft>
              <a:spcPct val="35000"/>
            </a:spcAft>
            <a:buNone/>
          </a:pPr>
          <a:r>
            <a:rPr lang="en-US" sz="1200" kern="120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sz="1200" b="0" i="0" kern="1200" dirty="0">
            <a:latin typeface="Gill Sans Nova Light" panose="020B0302020104020203" pitchFamily="34" charset="0"/>
            <a:cs typeface="Gill Sans Light" panose="020B0302020104020203" pitchFamily="34" charset="-79"/>
          </a:endParaRPr>
        </a:p>
      </dsp:txBody>
      <dsp:txXfrm>
        <a:off x="5433616" y="923934"/>
        <a:ext cx="2586927" cy="2308477"/>
      </dsp:txXfrm>
    </dsp:sp>
    <dsp:sp modelId="{4132ECB1-6BEF-4935-AFA3-B2EAA48FDE7E}">
      <dsp:nvSpPr>
        <dsp:cNvPr id="0" name=""/>
        <dsp:cNvSpPr/>
      </dsp:nvSpPr>
      <dsp:spPr>
        <a:xfrm>
          <a:off x="8105021" y="0"/>
          <a:ext cx="2586927" cy="77607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4425" tIns="204425" rIns="204425" bIns="204425"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Baskerville Old Face" panose="02020602080505020303" pitchFamily="18" charset="77"/>
              <a:ea typeface="Baskerville" panose="02020502070401020303" pitchFamily="18" charset="0"/>
            </a:rPr>
            <a:t>DataTypes</a:t>
          </a:r>
          <a:endParaRPr lang="en-US" sz="2000" kern="1200" dirty="0">
            <a:latin typeface="Baskerville Old Face" panose="02020602080505020303" pitchFamily="18" charset="77"/>
            <a:ea typeface="Baskerville" panose="02020502070401020303" pitchFamily="18" charset="0"/>
          </a:endParaRPr>
        </a:p>
      </dsp:txBody>
      <dsp:txXfrm>
        <a:off x="8105021" y="0"/>
        <a:ext cx="2586927" cy="776078"/>
      </dsp:txXfrm>
    </dsp:sp>
    <dsp:sp modelId="{C42A8BDE-B838-475D-AFDE-17B60D744AB6}">
      <dsp:nvSpPr>
        <dsp:cNvPr id="0" name=""/>
        <dsp:cNvSpPr/>
      </dsp:nvSpPr>
      <dsp:spPr>
        <a:xfrm>
          <a:off x="8102310" y="693584"/>
          <a:ext cx="2586927" cy="277986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55531" tIns="255531" rIns="255531" bIns="255531" numCol="1" spcCol="1270" anchor="t" anchorCtr="0">
          <a:noAutofit/>
        </a:bodyPr>
        <a:lstStyle/>
        <a:p>
          <a:pPr marL="0" lvl="0" indent="0" algn="ctr" defTabSz="533400" rtl="0">
            <a:lnSpc>
              <a:spcPct val="90000"/>
            </a:lnSpc>
            <a:spcBef>
              <a:spcPct val="0"/>
            </a:spcBef>
            <a:spcAft>
              <a:spcPct val="35000"/>
            </a:spcAft>
            <a:buNone/>
          </a:pPr>
          <a:r>
            <a:rPr lang="en-US" sz="1200" kern="1200" cap="none" dirty="0">
              <a:latin typeface="Cambria" panose="02040503050406030204" pitchFamily="18" charset="0"/>
              <a:ea typeface="Cambria" panose="02040503050406030204" pitchFamily="18" charset="0"/>
            </a:rPr>
            <a:t>By checking the data types </a:t>
          </a:r>
          <a:r>
            <a:rPr lang="en-US" sz="1200" kern="1200" dirty="0">
              <a:latin typeface="Cambria" panose="02040503050406030204" pitchFamily="18" charset="0"/>
              <a:ea typeface="Cambria" panose="02040503050406030204" pitchFamily="18" charset="0"/>
            </a:rPr>
            <a:t>I</a:t>
          </a:r>
          <a:r>
            <a:rPr lang="en-US" sz="1200" kern="1200" cap="none" dirty="0">
              <a:latin typeface="Cambria" panose="02040503050406030204" pitchFamily="18" charset="0"/>
              <a:ea typeface="Cambria" panose="02040503050406030204" pitchFamily="18" charset="0"/>
            </a:rPr>
            <a:t> came to know that all the columns </a:t>
          </a:r>
          <a:r>
            <a:rPr lang="en-US" sz="1200" kern="1200" dirty="0">
              <a:latin typeface="Cambria" panose="02040503050406030204" pitchFamily="18" charset="0"/>
              <a:ea typeface="Cambria" panose="02040503050406030204" pitchFamily="18" charset="0"/>
            </a:rPr>
            <a:t>have</a:t>
          </a:r>
          <a:r>
            <a:rPr lang="en-US" sz="1200" kern="1200" cap="none" dirty="0">
              <a:latin typeface="Cambria" panose="02040503050406030204" pitchFamily="18" charset="0"/>
              <a:ea typeface="Cambria" panose="02040503050406030204" pitchFamily="18" charset="0"/>
            </a:rPr>
            <a:t> ‘object’ data type except the column representing the Pin </a:t>
          </a:r>
          <a:r>
            <a:rPr lang="en-US" sz="1200" kern="1200" dirty="0">
              <a:latin typeface="Cambria" panose="02040503050406030204" pitchFamily="18" charset="0"/>
              <a:ea typeface="Cambria" panose="02040503050406030204" pitchFamily="18" charset="0"/>
            </a:rPr>
            <a:t>C</a:t>
          </a:r>
          <a:r>
            <a:rPr lang="en-US" sz="1200" kern="1200" cap="none" dirty="0">
              <a:latin typeface="Cambria" panose="02040503050406030204" pitchFamily="18" charset="0"/>
              <a:ea typeface="Cambria" panose="02040503050406030204" pitchFamily="18" charset="0"/>
            </a:rPr>
            <a:t>ode which has ‘integer’ data type.</a:t>
          </a:r>
          <a:endParaRPr lang="en-US" sz="1200" b="0" i="0" kern="1200" dirty="0">
            <a:latin typeface="Gill Sans Nova Light" panose="020B0302020104020203" pitchFamily="34" charset="0"/>
            <a:cs typeface="Gill Sans Light" panose="020B0302020104020203" pitchFamily="34" charset="-79"/>
          </a:endParaRPr>
        </a:p>
      </dsp:txBody>
      <dsp:txXfrm>
        <a:off x="8102310" y="693584"/>
        <a:ext cx="2586927" cy="277986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11/15/2022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670009" y="2117924"/>
            <a:ext cx="4851981" cy="1985554"/>
          </a:xfrm>
        </p:spPr>
        <p:txBody>
          <a:bodyPr/>
          <a:lstStyle/>
          <a:p>
            <a:r>
              <a:rPr lang="en-US" dirty="0"/>
              <a:t>Customer Retention Case Study Presentation</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5415859" y="1679012"/>
            <a:ext cx="1360279" cy="438912"/>
          </a:xfrm>
        </p:spPr>
        <p:txBody>
          <a:bodyPr/>
          <a:lstStyle/>
          <a:p>
            <a:r>
              <a:rPr lang="en-US" dirty="0"/>
              <a:t>Flip Robo</a:t>
            </a:r>
          </a:p>
        </p:txBody>
      </p:sp>
      <p:sp>
        <p:nvSpPr>
          <p:cNvPr id="4" name="Subtitle 2">
            <a:extLst>
              <a:ext uri="{FF2B5EF4-FFF2-40B4-BE49-F238E27FC236}">
                <a16:creationId xmlns:a16="http://schemas.microsoft.com/office/drawing/2014/main" id="{81F21412-2B63-7FB8-B7DF-976C22A3B0B4}"/>
              </a:ext>
            </a:extLst>
          </p:cNvPr>
          <p:cNvSpPr txBox="1">
            <a:spLocks/>
          </p:cNvSpPr>
          <p:nvPr/>
        </p:nvSpPr>
        <p:spPr>
          <a:xfrm>
            <a:off x="5128910" y="4542390"/>
            <a:ext cx="1934175" cy="438912"/>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SHREYASI SAHA</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76">
            <a:extLst>
              <a:ext uri="{FF2B5EF4-FFF2-40B4-BE49-F238E27FC236}">
                <a16:creationId xmlns:a16="http://schemas.microsoft.com/office/drawing/2014/main" id="{49108C3F-7466-FC10-EAEE-40E2ECAB856E}"/>
              </a:ext>
            </a:extLst>
          </p:cNvPr>
          <p:cNvSpPr>
            <a:spLocks noGrp="1"/>
          </p:cNvSpPr>
          <p:nvPr>
            <p:ph type="title"/>
          </p:nvPr>
        </p:nvSpPr>
        <p:spPr>
          <a:xfrm>
            <a:off x="4047066" y="389467"/>
            <a:ext cx="4097867" cy="474133"/>
          </a:xfrm>
        </p:spPr>
        <p:txBody>
          <a:bodyPr>
            <a:normAutofit fontScale="90000"/>
          </a:bodyPr>
          <a:lstStyle/>
          <a:p>
            <a:r>
              <a:rPr lang="en-US" dirty="0">
                <a:latin typeface="Baskerville Old Face" panose="02020602080505020303" pitchFamily="18" charset="77"/>
                <a:cs typeface="Calibri Light"/>
              </a:rPr>
              <a:t>Age Bivariate</a:t>
            </a:r>
            <a:endParaRPr lang="en-US" dirty="0"/>
          </a:p>
        </p:txBody>
      </p:sp>
      <p:pic>
        <p:nvPicPr>
          <p:cNvPr id="3" name="Picture 2">
            <a:extLst>
              <a:ext uri="{FF2B5EF4-FFF2-40B4-BE49-F238E27FC236}">
                <a16:creationId xmlns:a16="http://schemas.microsoft.com/office/drawing/2014/main" id="{B1FF2055-7B2C-D902-D349-1F37A6AE577D}"/>
              </a:ext>
            </a:extLst>
          </p:cNvPr>
          <p:cNvPicPr>
            <a:picLocks noChangeAspect="1"/>
          </p:cNvPicPr>
          <p:nvPr/>
        </p:nvPicPr>
        <p:blipFill>
          <a:blip r:embed="rId2"/>
          <a:stretch>
            <a:fillRect/>
          </a:stretch>
        </p:blipFill>
        <p:spPr>
          <a:xfrm>
            <a:off x="1812508" y="863600"/>
            <a:ext cx="8566984" cy="4826000"/>
          </a:xfrm>
          <a:prstGeom prst="rect">
            <a:avLst/>
          </a:prstGeom>
        </p:spPr>
      </p:pic>
    </p:spTree>
    <p:extLst>
      <p:ext uri="{BB962C8B-B14F-4D97-AF65-F5344CB8AC3E}">
        <p14:creationId xmlns:p14="http://schemas.microsoft.com/office/powerpoint/2010/main" val="268709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1" name="Picture 1240">
            <a:extLst>
              <a:ext uri="{FF2B5EF4-FFF2-40B4-BE49-F238E27FC236}">
                <a16:creationId xmlns:a16="http://schemas.microsoft.com/office/drawing/2014/main" id="{7B4BCA9D-F884-F3C3-5DD8-BD23AC3A395C}"/>
              </a:ext>
            </a:extLst>
          </p:cNvPr>
          <p:cNvPicPr>
            <a:picLocks noChangeAspect="1"/>
          </p:cNvPicPr>
          <p:nvPr/>
        </p:nvPicPr>
        <p:blipFill>
          <a:blip r:embed="rId2"/>
          <a:stretch>
            <a:fillRect/>
          </a:stretch>
        </p:blipFill>
        <p:spPr>
          <a:xfrm>
            <a:off x="2251482" y="863600"/>
            <a:ext cx="7689033" cy="4870081"/>
          </a:xfrm>
          <a:prstGeom prst="rect">
            <a:avLst/>
          </a:prstGeom>
        </p:spPr>
      </p:pic>
      <p:sp>
        <p:nvSpPr>
          <p:cNvPr id="1242" name="Title 76">
            <a:extLst>
              <a:ext uri="{FF2B5EF4-FFF2-40B4-BE49-F238E27FC236}">
                <a16:creationId xmlns:a16="http://schemas.microsoft.com/office/drawing/2014/main" id="{49108C3F-7466-FC10-EAEE-40E2ECAB856E}"/>
              </a:ext>
            </a:extLst>
          </p:cNvPr>
          <p:cNvSpPr>
            <a:spLocks noGrp="1"/>
          </p:cNvSpPr>
          <p:nvPr>
            <p:ph type="title"/>
          </p:nvPr>
        </p:nvSpPr>
        <p:spPr>
          <a:xfrm>
            <a:off x="4047066" y="389467"/>
            <a:ext cx="4097867" cy="474133"/>
          </a:xfrm>
        </p:spPr>
        <p:txBody>
          <a:bodyPr>
            <a:normAutofit fontScale="90000"/>
          </a:bodyPr>
          <a:lstStyle/>
          <a:p>
            <a:r>
              <a:rPr lang="en-US" dirty="0">
                <a:latin typeface="Baskerville Old Face" panose="02020602080505020303" pitchFamily="18" charset="77"/>
                <a:cs typeface="Calibri Light"/>
              </a:rPr>
              <a:t>Gender Bivariate</a:t>
            </a:r>
            <a:endParaRPr lang="en-US" dirty="0"/>
          </a:p>
        </p:txBody>
      </p:sp>
    </p:spTree>
    <p:extLst>
      <p:ext uri="{BB962C8B-B14F-4D97-AF65-F5344CB8AC3E}">
        <p14:creationId xmlns:p14="http://schemas.microsoft.com/office/powerpoint/2010/main" val="97198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76">
            <a:extLst>
              <a:ext uri="{FF2B5EF4-FFF2-40B4-BE49-F238E27FC236}">
                <a16:creationId xmlns:a16="http://schemas.microsoft.com/office/drawing/2014/main" id="{49108C3F-7466-FC10-EAEE-40E2ECAB856E}"/>
              </a:ext>
            </a:extLst>
          </p:cNvPr>
          <p:cNvSpPr>
            <a:spLocks noGrp="1"/>
          </p:cNvSpPr>
          <p:nvPr>
            <p:ph type="title"/>
          </p:nvPr>
        </p:nvSpPr>
        <p:spPr>
          <a:xfrm>
            <a:off x="4047066" y="389467"/>
            <a:ext cx="4097867" cy="474133"/>
          </a:xfrm>
        </p:spPr>
        <p:txBody>
          <a:bodyPr>
            <a:normAutofit fontScale="90000"/>
          </a:bodyPr>
          <a:lstStyle/>
          <a:p>
            <a:r>
              <a:rPr lang="en-US" dirty="0">
                <a:latin typeface="Baskerville Old Face" panose="02020602080505020303" pitchFamily="18" charset="77"/>
                <a:cs typeface="Calibri Light"/>
              </a:rPr>
              <a:t>City Bivariate</a:t>
            </a:r>
            <a:endParaRPr lang="en-US" dirty="0"/>
          </a:p>
        </p:txBody>
      </p:sp>
      <p:pic>
        <p:nvPicPr>
          <p:cNvPr id="3" name="Picture 2">
            <a:extLst>
              <a:ext uri="{FF2B5EF4-FFF2-40B4-BE49-F238E27FC236}">
                <a16:creationId xmlns:a16="http://schemas.microsoft.com/office/drawing/2014/main" id="{CB93565A-DA69-D061-64C1-9542FA234783}"/>
              </a:ext>
            </a:extLst>
          </p:cNvPr>
          <p:cNvPicPr>
            <a:picLocks noChangeAspect="1"/>
          </p:cNvPicPr>
          <p:nvPr/>
        </p:nvPicPr>
        <p:blipFill>
          <a:blip r:embed="rId2"/>
          <a:stretch>
            <a:fillRect/>
          </a:stretch>
        </p:blipFill>
        <p:spPr>
          <a:xfrm>
            <a:off x="1399437" y="736600"/>
            <a:ext cx="9393126" cy="5071533"/>
          </a:xfrm>
          <a:prstGeom prst="rect">
            <a:avLst/>
          </a:prstGeom>
        </p:spPr>
      </p:pic>
    </p:spTree>
    <p:extLst>
      <p:ext uri="{BB962C8B-B14F-4D97-AF65-F5344CB8AC3E}">
        <p14:creationId xmlns:p14="http://schemas.microsoft.com/office/powerpoint/2010/main" val="184830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76">
            <a:extLst>
              <a:ext uri="{FF2B5EF4-FFF2-40B4-BE49-F238E27FC236}">
                <a16:creationId xmlns:a16="http://schemas.microsoft.com/office/drawing/2014/main" id="{49108C3F-7466-FC10-EAEE-40E2ECAB856E}"/>
              </a:ext>
            </a:extLst>
          </p:cNvPr>
          <p:cNvSpPr>
            <a:spLocks noGrp="1"/>
          </p:cNvSpPr>
          <p:nvPr>
            <p:ph type="title"/>
          </p:nvPr>
        </p:nvSpPr>
        <p:spPr>
          <a:xfrm>
            <a:off x="4047066" y="389467"/>
            <a:ext cx="4097867" cy="474133"/>
          </a:xfrm>
        </p:spPr>
        <p:txBody>
          <a:bodyPr>
            <a:normAutofit fontScale="90000"/>
          </a:bodyPr>
          <a:lstStyle/>
          <a:p>
            <a:r>
              <a:rPr lang="en-US" dirty="0">
                <a:latin typeface="Baskerville Old Face" panose="02020602080505020303" pitchFamily="18" charset="77"/>
                <a:cs typeface="Calibri Light"/>
              </a:rPr>
              <a:t>CORRELATION</a:t>
            </a:r>
            <a:endParaRPr lang="en-US" dirty="0"/>
          </a:p>
        </p:txBody>
      </p:sp>
      <p:pic>
        <p:nvPicPr>
          <p:cNvPr id="3" name="Picture 2">
            <a:extLst>
              <a:ext uri="{FF2B5EF4-FFF2-40B4-BE49-F238E27FC236}">
                <a16:creationId xmlns:a16="http://schemas.microsoft.com/office/drawing/2014/main" id="{CA2F8CCF-6154-494A-CDA6-780449DC91FE}"/>
              </a:ext>
            </a:extLst>
          </p:cNvPr>
          <p:cNvPicPr>
            <a:picLocks noChangeAspect="1"/>
          </p:cNvPicPr>
          <p:nvPr/>
        </p:nvPicPr>
        <p:blipFill>
          <a:blip r:embed="rId2"/>
          <a:stretch>
            <a:fillRect/>
          </a:stretch>
        </p:blipFill>
        <p:spPr>
          <a:xfrm>
            <a:off x="1972732" y="1104899"/>
            <a:ext cx="8246534" cy="4648201"/>
          </a:xfrm>
          <a:prstGeom prst="rect">
            <a:avLst/>
          </a:prstGeom>
        </p:spPr>
      </p:pic>
    </p:spTree>
    <p:extLst>
      <p:ext uri="{BB962C8B-B14F-4D97-AF65-F5344CB8AC3E}">
        <p14:creationId xmlns:p14="http://schemas.microsoft.com/office/powerpoint/2010/main" val="222738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latin typeface="Baskerville Old Face" panose="02020602080505020303" pitchFamily="18" charset="77"/>
              </a:rPr>
              <a:t>HISTOGRAM</a:t>
            </a:r>
            <a:r>
              <a:rPr lang="en-US" dirty="0">
                <a:solidFill>
                  <a:schemeClr val="accent3"/>
                </a:solidFill>
                <a:latin typeface="Baskerville Old Face" panose="02020602080505020303" pitchFamily="18" charset="77"/>
              </a:rPr>
              <a:t> </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9" name="Picture 8">
            <a:extLst>
              <a:ext uri="{FF2B5EF4-FFF2-40B4-BE49-F238E27FC236}">
                <a16:creationId xmlns:a16="http://schemas.microsoft.com/office/drawing/2014/main" id="{92937195-1073-21DE-BFF7-D26D839C0ADB}"/>
              </a:ext>
            </a:extLst>
          </p:cNvPr>
          <p:cNvPicPr>
            <a:picLocks noChangeAspect="1"/>
          </p:cNvPicPr>
          <p:nvPr/>
        </p:nvPicPr>
        <p:blipFill>
          <a:blip r:embed="rId2"/>
          <a:stretch>
            <a:fillRect/>
          </a:stretch>
        </p:blipFill>
        <p:spPr>
          <a:xfrm>
            <a:off x="1114697" y="2310148"/>
            <a:ext cx="9962605" cy="4411327"/>
          </a:xfrm>
          <a:prstGeom prst="rect">
            <a:avLst/>
          </a:prstGeom>
        </p:spPr>
      </p:pic>
    </p:spTree>
    <p:extLst>
      <p:ext uri="{BB962C8B-B14F-4D97-AF65-F5344CB8AC3E}">
        <p14:creationId xmlns:p14="http://schemas.microsoft.com/office/powerpoint/2010/main" val="5889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4377145" y="58148"/>
            <a:ext cx="3437709" cy="655320"/>
          </a:xfrm>
        </p:spPr>
        <p:txBody>
          <a:bodyPr>
            <a:normAutofit fontScale="90000"/>
          </a:bodyPr>
          <a:lstStyle/>
          <a:p>
            <a:r>
              <a:rPr lang="en-US" dirty="0"/>
              <a:t>HEATMAP</a:t>
            </a:r>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9" name="Picture 8">
            <a:extLst>
              <a:ext uri="{FF2B5EF4-FFF2-40B4-BE49-F238E27FC236}">
                <a16:creationId xmlns:a16="http://schemas.microsoft.com/office/drawing/2014/main" id="{AE7C45CF-BE0A-4858-656B-0CCC9AF73CAE}"/>
              </a:ext>
            </a:extLst>
          </p:cNvPr>
          <p:cNvPicPr>
            <a:picLocks noChangeAspect="1"/>
          </p:cNvPicPr>
          <p:nvPr/>
        </p:nvPicPr>
        <p:blipFill>
          <a:blip r:embed="rId2"/>
          <a:stretch>
            <a:fillRect/>
          </a:stretch>
        </p:blipFill>
        <p:spPr>
          <a:xfrm>
            <a:off x="936170" y="385808"/>
            <a:ext cx="10319657" cy="6333887"/>
          </a:xfrm>
          <a:prstGeom prst="rect">
            <a:avLst/>
          </a:prstGeom>
        </p:spPr>
      </p:pic>
    </p:spTree>
    <p:extLst>
      <p:ext uri="{BB962C8B-B14F-4D97-AF65-F5344CB8AC3E}">
        <p14:creationId xmlns:p14="http://schemas.microsoft.com/office/powerpoint/2010/main" val="87120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289612" y="136525"/>
            <a:ext cx="4974336" cy="1325880"/>
          </a:xfrm>
        </p:spPr>
        <p:txBody>
          <a:bodyPr/>
          <a:lstStyle/>
          <a:p>
            <a:r>
              <a:rPr lang="en-US" dirty="0"/>
              <a:t>OBSERVATION</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p:txBody>
          <a:bodyPr>
            <a:normAutofit/>
          </a:bodyPr>
          <a:lstStyle/>
          <a:p>
            <a:pPr marL="0" indent="0" algn="l">
              <a:buNone/>
            </a:pPr>
            <a:endParaRPr lang="en-US" b="1"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During promotions, try to give a disturbance free shopping experience to customers.</a:t>
            </a:r>
          </a:p>
          <a:p>
            <a:pPr algn="l">
              <a:buFont typeface="+mj-lt"/>
              <a:buAutoNum type="arabicPeriod"/>
            </a:pPr>
            <a:r>
              <a:rPr lang="en-US" b="0" i="0" dirty="0">
                <a:solidFill>
                  <a:srgbClr val="000000"/>
                </a:solidFill>
                <a:effectLst/>
                <a:latin typeface="Helvetica Neue"/>
              </a:rPr>
              <a:t>Flipkart has to bring some certification of product</a:t>
            </a:r>
          </a:p>
          <a:p>
            <a:pPr marL="0" indent="0" algn="l">
              <a:buNone/>
            </a:pPr>
            <a:endParaRPr lang="en-US" b="0" i="0" dirty="0">
              <a:solidFill>
                <a:srgbClr val="000000"/>
              </a:solidFill>
              <a:effectLst/>
              <a:latin typeface="Helvetica Neue"/>
            </a:endParaRP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p:txBody>
          <a:bodyPr/>
          <a:lstStyle/>
          <a:p>
            <a:pPr algn="l">
              <a:buFont typeface="+mj-lt"/>
              <a:buAutoNum type="arabicPeriod"/>
            </a:pPr>
            <a:r>
              <a:rPr lang="en-US" b="0" i="0" dirty="0">
                <a:solidFill>
                  <a:srgbClr val="000000"/>
                </a:solidFill>
                <a:effectLst/>
                <a:latin typeface="Helvetica Neue"/>
              </a:rPr>
              <a:t>Convenient to use and also a good website for shopping.</a:t>
            </a:r>
          </a:p>
          <a:p>
            <a:pPr algn="l">
              <a:buFont typeface="+mj-lt"/>
              <a:buAutoNum type="arabicPeriod"/>
            </a:pPr>
            <a:r>
              <a:rPr lang="en-US" b="0" i="0" dirty="0">
                <a:solidFill>
                  <a:srgbClr val="000000"/>
                </a:solidFill>
                <a:effectLst/>
                <a:latin typeface="Helvetica Neue"/>
              </a:rPr>
              <a:t>Presence of online assistance through multi-channels</a:t>
            </a:r>
            <a:endParaRPr lang="en-US" dirty="0"/>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
        <p:nvSpPr>
          <p:cNvPr id="11" name="Text Placeholder 10">
            <a:extLst>
              <a:ext uri="{FF2B5EF4-FFF2-40B4-BE49-F238E27FC236}">
                <a16:creationId xmlns:a16="http://schemas.microsoft.com/office/drawing/2014/main" id="{6B8C336B-CEDA-9EBA-EF66-827439BEAD3E}"/>
              </a:ext>
            </a:extLst>
          </p:cNvPr>
          <p:cNvSpPr>
            <a:spLocks noGrp="1"/>
          </p:cNvSpPr>
          <p:nvPr>
            <p:ph type="body" idx="1"/>
          </p:nvPr>
        </p:nvSpPr>
        <p:spPr/>
        <p:txBody>
          <a:bodyPr/>
          <a:lstStyle/>
          <a:p>
            <a:r>
              <a:rPr lang="en-US" dirty="0"/>
              <a:t>NEED IMPROVEMENT </a:t>
            </a:r>
            <a:endParaRPr lang="en-IN" dirty="0"/>
          </a:p>
        </p:txBody>
      </p:sp>
      <p:sp>
        <p:nvSpPr>
          <p:cNvPr id="12" name="Title 1">
            <a:extLst>
              <a:ext uri="{FF2B5EF4-FFF2-40B4-BE49-F238E27FC236}">
                <a16:creationId xmlns:a16="http://schemas.microsoft.com/office/drawing/2014/main" id="{1EE5CA5F-4562-C33D-C624-D980489E25A5}"/>
              </a:ext>
            </a:extLst>
          </p:cNvPr>
          <p:cNvSpPr txBox="1">
            <a:spLocks/>
          </p:cNvSpPr>
          <p:nvPr/>
        </p:nvSpPr>
        <p:spPr>
          <a:xfrm>
            <a:off x="6289612" y="1516634"/>
            <a:ext cx="2418959" cy="39382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t>FLIPKART</a:t>
            </a:r>
          </a:p>
        </p:txBody>
      </p:sp>
      <p:sp>
        <p:nvSpPr>
          <p:cNvPr id="13" name="Text Placeholder 10">
            <a:extLst>
              <a:ext uri="{FF2B5EF4-FFF2-40B4-BE49-F238E27FC236}">
                <a16:creationId xmlns:a16="http://schemas.microsoft.com/office/drawing/2014/main" id="{1D840BB1-F34A-C9AD-4B25-9CDD663679B8}"/>
              </a:ext>
            </a:extLst>
          </p:cNvPr>
          <p:cNvSpPr txBox="1">
            <a:spLocks/>
          </p:cNvSpPr>
          <p:nvPr/>
        </p:nvSpPr>
        <p:spPr>
          <a:xfrm>
            <a:off x="6289612" y="4186682"/>
            <a:ext cx="5065776" cy="4480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POSITIVE FEEDBACK</a:t>
            </a:r>
            <a:endParaRPr lang="en-IN" dirty="0"/>
          </a:p>
        </p:txBody>
      </p:sp>
    </p:spTree>
    <p:extLst>
      <p:ext uri="{BB962C8B-B14F-4D97-AF65-F5344CB8AC3E}">
        <p14:creationId xmlns:p14="http://schemas.microsoft.com/office/powerpoint/2010/main" val="225685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289612" y="136525"/>
            <a:ext cx="4974336" cy="1325880"/>
          </a:xfrm>
        </p:spPr>
        <p:txBody>
          <a:bodyPr/>
          <a:lstStyle/>
          <a:p>
            <a:r>
              <a:rPr lang="en-US" dirty="0"/>
              <a:t>OBSERVATION</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770632"/>
            <a:ext cx="5065776" cy="967994"/>
          </a:xfrm>
        </p:spPr>
        <p:txBody>
          <a:bodyPr>
            <a:normAutofit lnSpcReduction="10000"/>
          </a:bodyPr>
          <a:lstStyle/>
          <a:p>
            <a:pPr marL="0" indent="0" algn="l">
              <a:buNone/>
            </a:pPr>
            <a:endParaRPr lang="en-US" b="1"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Reduce the delivery time of the products.</a:t>
            </a:r>
          </a:p>
          <a:p>
            <a:pPr algn="l">
              <a:buFont typeface="+mj-lt"/>
              <a:buAutoNum type="arabicPeriod"/>
            </a:pPr>
            <a:r>
              <a:rPr lang="en-US" b="0" i="0" dirty="0">
                <a:solidFill>
                  <a:srgbClr val="000000"/>
                </a:solidFill>
                <a:effectLst/>
                <a:latin typeface="Helvetica Neue"/>
              </a:rPr>
              <a:t>Give more payment options to customers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p:txBody>
          <a:bodyPr/>
          <a:lstStyle/>
          <a:p>
            <a:pPr algn="l">
              <a:buFont typeface="+mj-lt"/>
              <a:buAutoNum type="arabicPeriod"/>
            </a:pPr>
            <a:r>
              <a:rPr lang="en-US" b="0" i="0" dirty="0">
                <a:solidFill>
                  <a:srgbClr val="000000"/>
                </a:solidFill>
                <a:effectLst/>
                <a:latin typeface="Helvetica Neue"/>
              </a:rPr>
              <a:t>Availability of complete information of the products.</a:t>
            </a:r>
          </a:p>
          <a:p>
            <a:pPr algn="l">
              <a:buFont typeface="+mj-lt"/>
              <a:buAutoNum type="arabicPeriod"/>
            </a:pPr>
            <a:r>
              <a:rPr lang="en-US" b="0" i="0" dirty="0">
                <a:solidFill>
                  <a:srgbClr val="000000"/>
                </a:solidFill>
                <a:effectLst/>
                <a:latin typeface="Helvetica Neue"/>
              </a:rPr>
              <a:t>Trustworthy , Return Replacement facilities in Maximum Products.</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
        <p:nvSpPr>
          <p:cNvPr id="11" name="Text Placeholder 10">
            <a:extLst>
              <a:ext uri="{FF2B5EF4-FFF2-40B4-BE49-F238E27FC236}">
                <a16:creationId xmlns:a16="http://schemas.microsoft.com/office/drawing/2014/main" id="{6B8C336B-CEDA-9EBA-EF66-827439BEAD3E}"/>
              </a:ext>
            </a:extLst>
          </p:cNvPr>
          <p:cNvSpPr>
            <a:spLocks noGrp="1"/>
          </p:cNvSpPr>
          <p:nvPr>
            <p:ph type="body" idx="1"/>
          </p:nvPr>
        </p:nvSpPr>
        <p:spPr/>
        <p:txBody>
          <a:bodyPr/>
          <a:lstStyle/>
          <a:p>
            <a:r>
              <a:rPr lang="en-US" dirty="0"/>
              <a:t>NEED IMPROVEMENT </a:t>
            </a:r>
            <a:endParaRPr lang="en-IN" dirty="0"/>
          </a:p>
        </p:txBody>
      </p:sp>
      <p:sp>
        <p:nvSpPr>
          <p:cNvPr id="12" name="Title 1">
            <a:extLst>
              <a:ext uri="{FF2B5EF4-FFF2-40B4-BE49-F238E27FC236}">
                <a16:creationId xmlns:a16="http://schemas.microsoft.com/office/drawing/2014/main" id="{1EE5CA5F-4562-C33D-C624-D980489E25A5}"/>
              </a:ext>
            </a:extLst>
          </p:cNvPr>
          <p:cNvSpPr txBox="1">
            <a:spLocks/>
          </p:cNvSpPr>
          <p:nvPr/>
        </p:nvSpPr>
        <p:spPr>
          <a:xfrm>
            <a:off x="6289612" y="1516634"/>
            <a:ext cx="2418959" cy="39382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t>AMAZON</a:t>
            </a:r>
          </a:p>
        </p:txBody>
      </p:sp>
      <p:sp>
        <p:nvSpPr>
          <p:cNvPr id="13" name="Text Placeholder 10">
            <a:extLst>
              <a:ext uri="{FF2B5EF4-FFF2-40B4-BE49-F238E27FC236}">
                <a16:creationId xmlns:a16="http://schemas.microsoft.com/office/drawing/2014/main" id="{1D840BB1-F34A-C9AD-4B25-9CDD663679B8}"/>
              </a:ext>
            </a:extLst>
          </p:cNvPr>
          <p:cNvSpPr txBox="1">
            <a:spLocks/>
          </p:cNvSpPr>
          <p:nvPr/>
        </p:nvSpPr>
        <p:spPr>
          <a:xfrm>
            <a:off x="6289612" y="4041013"/>
            <a:ext cx="5065776" cy="4480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POSITIVE FEEDBACK</a:t>
            </a:r>
            <a:endParaRPr lang="en-IN" dirty="0"/>
          </a:p>
        </p:txBody>
      </p:sp>
    </p:spTree>
    <p:extLst>
      <p:ext uri="{BB962C8B-B14F-4D97-AF65-F5344CB8AC3E}">
        <p14:creationId xmlns:p14="http://schemas.microsoft.com/office/powerpoint/2010/main" val="384376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289612" y="136525"/>
            <a:ext cx="4974336" cy="1325880"/>
          </a:xfrm>
        </p:spPr>
        <p:txBody>
          <a:bodyPr/>
          <a:lstStyle/>
          <a:p>
            <a:r>
              <a:rPr lang="en-US" dirty="0"/>
              <a:t>OBSERVATION</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M</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927350"/>
            <a:ext cx="5065776" cy="967994"/>
          </a:xfrm>
        </p:spPr>
        <p:txBody>
          <a:bodyPr>
            <a:normAutofit/>
          </a:bodyPr>
          <a:lstStyle/>
          <a:p>
            <a:pPr algn="l">
              <a:buFont typeface="+mj-lt"/>
              <a:buAutoNum type="arabicPeriod"/>
            </a:pPr>
            <a:r>
              <a:rPr lang="en-US" b="0" i="0" dirty="0">
                <a:solidFill>
                  <a:srgbClr val="000000"/>
                </a:solidFill>
                <a:effectLst/>
                <a:latin typeface="Helvetica Neue"/>
              </a:rPr>
              <a:t>Try to give the price early during promotions.</a:t>
            </a:r>
          </a:p>
          <a:p>
            <a:pPr algn="l">
              <a:buFont typeface="+mj-lt"/>
              <a:buAutoNum type="arabicPeriod"/>
            </a:pPr>
            <a:r>
              <a:rPr lang="en-US" b="0" i="0" dirty="0">
                <a:solidFill>
                  <a:srgbClr val="000000"/>
                </a:solidFill>
                <a:effectLst/>
                <a:latin typeface="Helvetica Neue"/>
              </a:rPr>
              <a:t>Reduce the delivery time of the products during promotions.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289612" y="4689964"/>
            <a:ext cx="5065776" cy="744185"/>
          </a:xfrm>
        </p:spPr>
        <p:txBody>
          <a:bodyPr/>
          <a:lstStyle/>
          <a:p>
            <a:pPr algn="l">
              <a:buFont typeface="+mj-lt"/>
              <a:buAutoNum type="arabicPeriod"/>
            </a:pPr>
            <a:r>
              <a:rPr lang="en-US" b="0" i="0" dirty="0">
                <a:solidFill>
                  <a:srgbClr val="000000"/>
                </a:solidFill>
                <a:effectLst/>
                <a:latin typeface="Helvetica Neue"/>
              </a:rPr>
              <a:t>Different Brand Option Wide range of Brands.</a:t>
            </a:r>
          </a:p>
          <a:p>
            <a:pPr algn="l">
              <a:buFont typeface="+mj-lt"/>
              <a:buAutoNum type="arabicPeriod"/>
            </a:pPr>
            <a:r>
              <a:rPr lang="en-US" b="0" i="0" dirty="0">
                <a:solidFill>
                  <a:srgbClr val="000000"/>
                </a:solidFill>
                <a:effectLst/>
                <a:latin typeface="Helvetica Neue"/>
              </a:rPr>
              <a:t>Wide variety of product to offer.</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18</a:t>
            </a:fld>
            <a:endParaRPr lang="en-US" dirty="0"/>
          </a:p>
        </p:txBody>
      </p:sp>
      <p:sp>
        <p:nvSpPr>
          <p:cNvPr id="11" name="Text Placeholder 10">
            <a:extLst>
              <a:ext uri="{FF2B5EF4-FFF2-40B4-BE49-F238E27FC236}">
                <a16:creationId xmlns:a16="http://schemas.microsoft.com/office/drawing/2014/main" id="{6B8C336B-CEDA-9EBA-EF66-827439BEAD3E}"/>
              </a:ext>
            </a:extLst>
          </p:cNvPr>
          <p:cNvSpPr>
            <a:spLocks noGrp="1"/>
          </p:cNvSpPr>
          <p:nvPr>
            <p:ph type="body" idx="1"/>
          </p:nvPr>
        </p:nvSpPr>
        <p:spPr/>
        <p:txBody>
          <a:bodyPr/>
          <a:lstStyle/>
          <a:p>
            <a:r>
              <a:rPr lang="en-US" dirty="0"/>
              <a:t>NEED IMPROVEMENT </a:t>
            </a:r>
            <a:endParaRPr lang="en-IN" dirty="0"/>
          </a:p>
        </p:txBody>
      </p:sp>
      <p:sp>
        <p:nvSpPr>
          <p:cNvPr id="12" name="Title 1">
            <a:extLst>
              <a:ext uri="{FF2B5EF4-FFF2-40B4-BE49-F238E27FC236}">
                <a16:creationId xmlns:a16="http://schemas.microsoft.com/office/drawing/2014/main" id="{1EE5CA5F-4562-C33D-C624-D980489E25A5}"/>
              </a:ext>
            </a:extLst>
          </p:cNvPr>
          <p:cNvSpPr txBox="1">
            <a:spLocks/>
          </p:cNvSpPr>
          <p:nvPr/>
        </p:nvSpPr>
        <p:spPr>
          <a:xfrm>
            <a:off x="6289612" y="1516634"/>
            <a:ext cx="2418959" cy="39382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t>MYNTRA</a:t>
            </a:r>
          </a:p>
        </p:txBody>
      </p:sp>
      <p:sp>
        <p:nvSpPr>
          <p:cNvPr id="13" name="Text Placeholder 10">
            <a:extLst>
              <a:ext uri="{FF2B5EF4-FFF2-40B4-BE49-F238E27FC236}">
                <a16:creationId xmlns:a16="http://schemas.microsoft.com/office/drawing/2014/main" id="{1D840BB1-F34A-C9AD-4B25-9CDD663679B8}"/>
              </a:ext>
            </a:extLst>
          </p:cNvPr>
          <p:cNvSpPr txBox="1">
            <a:spLocks/>
          </p:cNvSpPr>
          <p:nvPr/>
        </p:nvSpPr>
        <p:spPr>
          <a:xfrm>
            <a:off x="6289612" y="3983699"/>
            <a:ext cx="5065776" cy="4480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POSITIVE FEEDBACK</a:t>
            </a:r>
            <a:endParaRPr lang="en-IN" dirty="0"/>
          </a:p>
        </p:txBody>
      </p:sp>
    </p:spTree>
    <p:extLst>
      <p:ext uri="{BB962C8B-B14F-4D97-AF65-F5344CB8AC3E}">
        <p14:creationId xmlns:p14="http://schemas.microsoft.com/office/powerpoint/2010/main" val="31284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289612" y="136525"/>
            <a:ext cx="4974336" cy="1325880"/>
          </a:xfrm>
        </p:spPr>
        <p:txBody>
          <a:bodyPr/>
          <a:lstStyle/>
          <a:p>
            <a:r>
              <a:rPr lang="en-US" dirty="0"/>
              <a:t>OBSERVATION</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P</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770632"/>
            <a:ext cx="5065776" cy="967994"/>
          </a:xfrm>
        </p:spPr>
        <p:txBody>
          <a:bodyPr>
            <a:normAutofit/>
          </a:bodyPr>
          <a:lstStyle/>
          <a:p>
            <a:pPr algn="l">
              <a:buFont typeface="+mj-lt"/>
              <a:buAutoNum type="arabicPeriod"/>
            </a:pPr>
            <a:r>
              <a:rPr lang="en-US" b="0" i="0" dirty="0">
                <a:solidFill>
                  <a:srgbClr val="000000"/>
                </a:solidFill>
                <a:effectLst/>
                <a:latin typeface="Helvetica Neue"/>
              </a:rPr>
              <a:t>Try to give the price early during promotion.</a:t>
            </a:r>
          </a:p>
          <a:p>
            <a:pPr>
              <a:buFont typeface="+mj-lt"/>
              <a:buAutoNum type="arabicPeriod"/>
            </a:pPr>
            <a:r>
              <a:rPr lang="en-US" b="0" i="0" dirty="0">
                <a:solidFill>
                  <a:srgbClr val="000000"/>
                </a:solidFill>
                <a:effectLst/>
                <a:latin typeface="Helvetica Neue"/>
              </a:rPr>
              <a:t>Frequent disturbance is occurring while moving from one page to another.</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289612" y="4343400"/>
            <a:ext cx="5065776" cy="997966"/>
          </a:xfrm>
        </p:spPr>
        <p:txBody>
          <a:bodyPr/>
          <a:lstStyle/>
          <a:p>
            <a:pPr algn="l">
              <a:buFont typeface="+mj-lt"/>
              <a:buAutoNum type="arabicPeriod"/>
            </a:pPr>
            <a:r>
              <a:rPr lang="en-US" b="0" i="0" dirty="0">
                <a:solidFill>
                  <a:srgbClr val="000000"/>
                </a:solidFill>
                <a:effectLst/>
                <a:latin typeface="Helvetica Neue"/>
              </a:rPr>
              <a:t>Cashback &amp; Vouchers on Purchases.</a:t>
            </a:r>
          </a:p>
          <a:p>
            <a:pPr algn="l">
              <a:buFont typeface="+mj-lt"/>
              <a:buAutoNum type="arabicPeriod"/>
            </a:pPr>
            <a:r>
              <a:rPr lang="en-US" b="0" i="0" dirty="0">
                <a:solidFill>
                  <a:srgbClr val="000000"/>
                </a:solidFill>
                <a:effectLst/>
                <a:latin typeface="Helvetica Neue"/>
              </a:rPr>
              <a:t>Around 20% of the customers believe that </a:t>
            </a:r>
            <a:r>
              <a:rPr lang="en-US" b="0" i="0" dirty="0" err="1">
                <a:solidFill>
                  <a:srgbClr val="000000"/>
                </a:solidFill>
                <a:effectLst/>
                <a:latin typeface="Helvetica Neue"/>
              </a:rPr>
              <a:t>paytm</a:t>
            </a:r>
            <a:r>
              <a:rPr lang="en-US" b="0" i="0" dirty="0">
                <a:solidFill>
                  <a:srgbClr val="000000"/>
                </a:solidFill>
                <a:effectLst/>
                <a:latin typeface="Helvetica Neue"/>
              </a:rPr>
              <a:t> has a wild variety of products on offer.</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19</a:t>
            </a:fld>
            <a:endParaRPr lang="en-US" dirty="0"/>
          </a:p>
        </p:txBody>
      </p:sp>
      <p:sp>
        <p:nvSpPr>
          <p:cNvPr id="11" name="Text Placeholder 10">
            <a:extLst>
              <a:ext uri="{FF2B5EF4-FFF2-40B4-BE49-F238E27FC236}">
                <a16:creationId xmlns:a16="http://schemas.microsoft.com/office/drawing/2014/main" id="{6B8C336B-CEDA-9EBA-EF66-827439BEAD3E}"/>
              </a:ext>
            </a:extLst>
          </p:cNvPr>
          <p:cNvSpPr>
            <a:spLocks noGrp="1"/>
          </p:cNvSpPr>
          <p:nvPr>
            <p:ph type="body" idx="1"/>
          </p:nvPr>
        </p:nvSpPr>
        <p:spPr/>
        <p:txBody>
          <a:bodyPr/>
          <a:lstStyle/>
          <a:p>
            <a:r>
              <a:rPr lang="en-US" dirty="0"/>
              <a:t>NEED IMPROVEMENT </a:t>
            </a:r>
            <a:endParaRPr lang="en-IN" dirty="0"/>
          </a:p>
        </p:txBody>
      </p:sp>
      <p:sp>
        <p:nvSpPr>
          <p:cNvPr id="12" name="Title 1">
            <a:extLst>
              <a:ext uri="{FF2B5EF4-FFF2-40B4-BE49-F238E27FC236}">
                <a16:creationId xmlns:a16="http://schemas.microsoft.com/office/drawing/2014/main" id="{1EE5CA5F-4562-C33D-C624-D980489E25A5}"/>
              </a:ext>
            </a:extLst>
          </p:cNvPr>
          <p:cNvSpPr txBox="1">
            <a:spLocks/>
          </p:cNvSpPr>
          <p:nvPr/>
        </p:nvSpPr>
        <p:spPr>
          <a:xfrm>
            <a:off x="6289612" y="1516634"/>
            <a:ext cx="2418959" cy="39382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t>PAYTM</a:t>
            </a:r>
          </a:p>
        </p:txBody>
      </p:sp>
      <p:sp>
        <p:nvSpPr>
          <p:cNvPr id="13" name="Text Placeholder 10">
            <a:extLst>
              <a:ext uri="{FF2B5EF4-FFF2-40B4-BE49-F238E27FC236}">
                <a16:creationId xmlns:a16="http://schemas.microsoft.com/office/drawing/2014/main" id="{1D840BB1-F34A-C9AD-4B25-9CDD663679B8}"/>
              </a:ext>
            </a:extLst>
          </p:cNvPr>
          <p:cNvSpPr txBox="1">
            <a:spLocks/>
          </p:cNvSpPr>
          <p:nvPr/>
        </p:nvSpPr>
        <p:spPr>
          <a:xfrm>
            <a:off x="6289612" y="3795195"/>
            <a:ext cx="5065776" cy="4480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POSITIVE FEEDBACK</a:t>
            </a:r>
            <a:endParaRPr lang="en-IN" dirty="0"/>
          </a:p>
        </p:txBody>
      </p:sp>
    </p:spTree>
    <p:extLst>
      <p:ext uri="{BB962C8B-B14F-4D97-AF65-F5344CB8AC3E}">
        <p14:creationId xmlns:p14="http://schemas.microsoft.com/office/powerpoint/2010/main" val="320406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005454" y="136525"/>
            <a:ext cx="3298271" cy="1325880"/>
          </a:xfrm>
        </p:spPr>
        <p:txBody>
          <a:bodyPr>
            <a:normAutofit/>
          </a:bodyPr>
          <a:lstStyle/>
          <a:p>
            <a:r>
              <a:rPr lang="en-US" dirty="0">
                <a:solidFill>
                  <a:schemeClr val="accent3"/>
                </a:solidFill>
                <a:latin typeface="Baskerville Old Face" panose="02020602080505020303" pitchFamily="18" charset="77"/>
                <a:cs typeface="Calibri Light"/>
              </a:rPr>
              <a:t>CONTENTS</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C</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531" y="2342954"/>
            <a:ext cx="1791038" cy="2033695"/>
          </a:xfrm>
          <a:prstGeom prst="rect">
            <a:avLst/>
          </a:prstGeom>
        </p:spPr>
      </p:pic>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9" name="Content Placeholder 13">
            <a:extLst>
              <a:ext uri="{FF2B5EF4-FFF2-40B4-BE49-F238E27FC236}">
                <a16:creationId xmlns:a16="http://schemas.microsoft.com/office/drawing/2014/main" id="{BD08937A-DB82-A094-F39A-8926AB3E3258}"/>
              </a:ext>
            </a:extLst>
          </p:cNvPr>
          <p:cNvSpPr>
            <a:spLocks noGrp="1"/>
          </p:cNvSpPr>
          <p:nvPr/>
        </p:nvSpPr>
        <p:spPr>
          <a:xfrm>
            <a:off x="8005454" y="1260853"/>
            <a:ext cx="3768534" cy="4565182"/>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a:lstStyle>
          <a:p>
            <a:r>
              <a:rPr lang="en-US" dirty="0"/>
              <a:t>INTRODUCTION</a:t>
            </a:r>
          </a:p>
          <a:p>
            <a:r>
              <a:rPr lang="en-US" sz="2400" cap="none" dirty="0">
                <a:ea typeface="Cambria" panose="02040503050406030204" pitchFamily="18" charset="0"/>
              </a:rPr>
              <a:t>WHAT ARE THE BENEFITS OF CUSTOMER RETENTION </a:t>
            </a:r>
            <a:endParaRPr lang="en-US" dirty="0"/>
          </a:p>
          <a:p>
            <a:r>
              <a:rPr lang="en-US" dirty="0"/>
              <a:t>PROBLEM STATEMENT</a:t>
            </a:r>
          </a:p>
          <a:p>
            <a:r>
              <a:rPr lang="en-US" dirty="0"/>
              <a:t>OBJECTIVE</a:t>
            </a:r>
          </a:p>
          <a:p>
            <a:r>
              <a:rPr lang="en-US" dirty="0"/>
              <a:t>EXPLORATORY DATA ANALYSIS (EDA)</a:t>
            </a:r>
          </a:p>
          <a:p>
            <a:r>
              <a:rPr lang="en-US" dirty="0"/>
              <a:t>VISUALIZATION</a:t>
            </a:r>
          </a:p>
          <a:p>
            <a:r>
              <a:rPr lang="en-US" dirty="0"/>
              <a:t>OBSERVATION</a:t>
            </a:r>
          </a:p>
          <a:p>
            <a:r>
              <a:rPr lang="en-US" dirty="0"/>
              <a:t>CONCLUSION</a:t>
            </a:r>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289612" y="136525"/>
            <a:ext cx="4974336" cy="1325880"/>
          </a:xfrm>
        </p:spPr>
        <p:txBody>
          <a:bodyPr/>
          <a:lstStyle/>
          <a:p>
            <a:r>
              <a:rPr lang="en-US" dirty="0"/>
              <a:t>OBSERVATION</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S</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89612" y="2770632"/>
            <a:ext cx="5065776" cy="1325256"/>
          </a:xfrm>
        </p:spPr>
        <p:txBody>
          <a:bodyPr>
            <a:normAutofit/>
          </a:bodyPr>
          <a:lstStyle/>
          <a:p>
            <a:pPr algn="l">
              <a:buFont typeface="+mj-lt"/>
              <a:buAutoNum type="arabicPeriod"/>
            </a:pPr>
            <a:r>
              <a:rPr lang="en-US" b="0" i="0" dirty="0">
                <a:solidFill>
                  <a:srgbClr val="000000"/>
                </a:solidFill>
                <a:effectLst/>
                <a:latin typeface="Helvetica Neue"/>
              </a:rPr>
              <a:t>Reduce the delivery time of the products during promotions.</a:t>
            </a:r>
          </a:p>
          <a:p>
            <a:pPr algn="l">
              <a:buFont typeface="+mj-lt"/>
              <a:buAutoNum type="arabicPeriod"/>
            </a:pPr>
            <a:r>
              <a:rPr lang="en-US" b="0" i="0" dirty="0">
                <a:solidFill>
                  <a:srgbClr val="000000"/>
                </a:solidFill>
                <a:effectLst/>
                <a:latin typeface="Helvetica Neue"/>
              </a:rPr>
              <a:t>No one has expressed to recommend </a:t>
            </a:r>
            <a:r>
              <a:rPr lang="en-US" b="0" i="0" dirty="0" err="1">
                <a:solidFill>
                  <a:srgbClr val="000000"/>
                </a:solidFill>
                <a:effectLst/>
                <a:latin typeface="Helvetica Neue"/>
              </a:rPr>
              <a:t>snapdeal</a:t>
            </a:r>
            <a:r>
              <a:rPr lang="en-US" b="0" i="0" dirty="0">
                <a:solidFill>
                  <a:srgbClr val="000000"/>
                </a:solidFill>
                <a:effectLst/>
                <a:latin typeface="Helvetica Neue"/>
              </a:rPr>
              <a:t> to a contact as it has the most negative feedbacks among all other websites.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289612" y="4791456"/>
            <a:ext cx="5065776" cy="1026044"/>
          </a:xfrm>
        </p:spPr>
        <p:txBody>
          <a:bodyPr/>
          <a:lstStyle/>
          <a:p>
            <a:pPr algn="l">
              <a:buFont typeface="+mj-lt"/>
              <a:buAutoNum type="arabicPeriod"/>
            </a:pPr>
            <a:r>
              <a:rPr lang="en-US" b="0" i="0" dirty="0">
                <a:solidFill>
                  <a:srgbClr val="000000"/>
                </a:solidFill>
                <a:effectLst/>
                <a:latin typeface="Helvetica Neue"/>
              </a:rPr>
              <a:t>Convenient to use.</a:t>
            </a:r>
          </a:p>
          <a:p>
            <a:pPr algn="l">
              <a:buFont typeface="+mj-lt"/>
              <a:buAutoNum type="arabicPeriod"/>
            </a:pPr>
            <a:r>
              <a:rPr lang="en-US" b="0" i="0" dirty="0">
                <a:solidFill>
                  <a:srgbClr val="000000"/>
                </a:solidFill>
                <a:effectLst/>
                <a:latin typeface="Helvetica Neue"/>
              </a:rPr>
              <a:t>54% of the customers are happy about the availability of financial information security.</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20</a:t>
            </a:fld>
            <a:endParaRPr lang="en-US" dirty="0"/>
          </a:p>
        </p:txBody>
      </p:sp>
      <p:sp>
        <p:nvSpPr>
          <p:cNvPr id="11" name="Text Placeholder 10">
            <a:extLst>
              <a:ext uri="{FF2B5EF4-FFF2-40B4-BE49-F238E27FC236}">
                <a16:creationId xmlns:a16="http://schemas.microsoft.com/office/drawing/2014/main" id="{6B8C336B-CEDA-9EBA-EF66-827439BEAD3E}"/>
              </a:ext>
            </a:extLst>
          </p:cNvPr>
          <p:cNvSpPr>
            <a:spLocks noGrp="1"/>
          </p:cNvSpPr>
          <p:nvPr>
            <p:ph type="body" idx="1"/>
          </p:nvPr>
        </p:nvSpPr>
        <p:spPr/>
        <p:txBody>
          <a:bodyPr/>
          <a:lstStyle/>
          <a:p>
            <a:r>
              <a:rPr lang="en-US" dirty="0"/>
              <a:t>NEED IMPROVEMENT </a:t>
            </a:r>
            <a:endParaRPr lang="en-IN" dirty="0"/>
          </a:p>
        </p:txBody>
      </p:sp>
      <p:sp>
        <p:nvSpPr>
          <p:cNvPr id="12" name="Title 1">
            <a:extLst>
              <a:ext uri="{FF2B5EF4-FFF2-40B4-BE49-F238E27FC236}">
                <a16:creationId xmlns:a16="http://schemas.microsoft.com/office/drawing/2014/main" id="{1EE5CA5F-4562-C33D-C624-D980489E25A5}"/>
              </a:ext>
            </a:extLst>
          </p:cNvPr>
          <p:cNvSpPr txBox="1">
            <a:spLocks/>
          </p:cNvSpPr>
          <p:nvPr/>
        </p:nvSpPr>
        <p:spPr>
          <a:xfrm>
            <a:off x="6289612" y="1516634"/>
            <a:ext cx="2418959" cy="39382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dirty="0"/>
              <a:t>SNAPDEAL</a:t>
            </a:r>
          </a:p>
        </p:txBody>
      </p:sp>
      <p:sp>
        <p:nvSpPr>
          <p:cNvPr id="13" name="Text Placeholder 10">
            <a:extLst>
              <a:ext uri="{FF2B5EF4-FFF2-40B4-BE49-F238E27FC236}">
                <a16:creationId xmlns:a16="http://schemas.microsoft.com/office/drawing/2014/main" id="{1D840BB1-F34A-C9AD-4B25-9CDD663679B8}"/>
              </a:ext>
            </a:extLst>
          </p:cNvPr>
          <p:cNvSpPr txBox="1">
            <a:spLocks/>
          </p:cNvSpPr>
          <p:nvPr/>
        </p:nvSpPr>
        <p:spPr>
          <a:xfrm>
            <a:off x="6289612" y="4186682"/>
            <a:ext cx="5065776" cy="4480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POSITIVE FEEDBACK</a:t>
            </a:r>
            <a:endParaRPr lang="en-IN" dirty="0"/>
          </a:p>
        </p:txBody>
      </p:sp>
    </p:spTree>
    <p:extLst>
      <p:ext uri="{BB962C8B-B14F-4D97-AF65-F5344CB8AC3E}">
        <p14:creationId xmlns:p14="http://schemas.microsoft.com/office/powerpoint/2010/main" val="4075709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4038600" y="1321761"/>
            <a:ext cx="4114800" cy="473746"/>
          </a:xfrm>
        </p:spPr>
        <p:txBody>
          <a:bodyPr>
            <a:normAutofit fontScale="90000"/>
          </a:bodyPr>
          <a:lstStyle/>
          <a:p>
            <a:r>
              <a:rPr lang="en-US" dirty="0">
                <a:solidFill>
                  <a:schemeClr val="accent3"/>
                </a:solidFill>
                <a:latin typeface="Baskerville Old Face" panose="02020602080505020303" pitchFamily="18" charset="77"/>
              </a:rPr>
              <a:t>CONCLUSION</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1873758" y="1885405"/>
            <a:ext cx="8444484" cy="3177089"/>
          </a:xfrm>
        </p:spPr>
        <p:txBody>
          <a:bodyPr>
            <a:normAutofit fontScale="55000" lnSpcReduction="20000"/>
          </a:bodyPr>
          <a:lstStyle/>
          <a:p>
            <a:pPr algn="l">
              <a:buFont typeface="Arial" panose="020B0604020202020204" pitchFamily="34" charset="0"/>
              <a:buChar char="•"/>
            </a:pPr>
            <a:r>
              <a:rPr lang="en-US" b="0" i="0" dirty="0">
                <a:solidFill>
                  <a:srgbClr val="000000"/>
                </a:solidFill>
                <a:effectLst/>
                <a:latin typeface="Helvetica Neue"/>
              </a:rPr>
              <a:t>Based on overall observations, the first 47 features provide insights into how e-tailer is helpful &amp; growing based on customer inputs. The data explained how the online platform has been used more often in which CITY,PIN CODE, AGE GROUP, etc. It also showed that in some factors there is less importance given to contribute to the success of an e-commerce store, so based on that we could remove those factors &amp; keep all the important factors, also we could improve on some factors that influence the online customers repeat purchase intention.</a:t>
            </a:r>
          </a:p>
          <a:p>
            <a:pPr algn="l">
              <a:buFont typeface="Arial" panose="020B0604020202020204" pitchFamily="34" charset="0"/>
              <a:buChar char="•"/>
            </a:pPr>
            <a:r>
              <a:rPr lang="en-US" b="0" i="0" dirty="0">
                <a:solidFill>
                  <a:srgbClr val="000000"/>
                </a:solidFill>
                <a:effectLst/>
                <a:latin typeface="Helvetica Neue"/>
              </a:rPr>
              <a:t>It is more difficult for an E- tailer to satisfy the hedonistic desires of the user community because males and females tend to have different hedonistic values.</a:t>
            </a:r>
          </a:p>
          <a:p>
            <a:pPr algn="l">
              <a:buFont typeface="Arial" panose="020B0604020202020204" pitchFamily="34" charset="0"/>
              <a:buChar char="•"/>
            </a:pPr>
            <a:r>
              <a:rPr lang="en-US" b="0" i="0" dirty="0">
                <a:solidFill>
                  <a:srgbClr val="000000"/>
                </a:solidFill>
                <a:effectLst/>
                <a:latin typeface="Helvetica Neue"/>
              </a:rPr>
              <a:t>The utilitarian values analysis revealed that both genders reach a general understanding, making it simpler for an E tailer to concentrate on enhancing its utilities, system qualities, and service qualities.</a:t>
            </a:r>
          </a:p>
          <a:p>
            <a:pPr algn="l">
              <a:buFont typeface="Arial" panose="020B0604020202020204" pitchFamily="34" charset="0"/>
              <a:buChar char="•"/>
            </a:pPr>
            <a:r>
              <a:rPr lang="en-US" b="0" i="0" dirty="0">
                <a:solidFill>
                  <a:srgbClr val="000000"/>
                </a:solidFill>
                <a:effectLst/>
                <a:latin typeface="Helvetica Neue"/>
              </a:rPr>
              <a:t>In this way, consumer loyalty can be maximized. Given that 80% of people use smartphones and laptops, online retailers can adapt their advertisements to be focused on these devices to attract more customers.</a:t>
            </a:r>
          </a:p>
          <a:p>
            <a:pPr algn="l">
              <a:buFont typeface="Arial" panose="020B0604020202020204" pitchFamily="34" charset="0"/>
              <a:buChar char="•"/>
            </a:pPr>
            <a:r>
              <a:rPr lang="en-US" b="0" i="0" dirty="0">
                <a:solidFill>
                  <a:srgbClr val="000000"/>
                </a:solidFill>
                <a:effectLst/>
                <a:latin typeface="Helvetica Neue"/>
              </a:rPr>
              <a:t>Additionally, since 55% of the user base uses e-wallets to finish their purchases, they can offer more deals on e-wallets.</a:t>
            </a:r>
          </a:p>
          <a:p>
            <a:pPr algn="l">
              <a:buFont typeface="Arial" panose="020B0604020202020204" pitchFamily="34" charset="0"/>
              <a:buChar char="•"/>
            </a:pPr>
            <a:r>
              <a:rPr lang="en-US" b="0" i="0" dirty="0">
                <a:solidFill>
                  <a:srgbClr val="000000"/>
                </a:solidFill>
                <a:effectLst/>
                <a:latin typeface="Helvetica Neue"/>
              </a:rPr>
              <a:t>Moreover, the analysis revealed that shorter decision times—typically under 10 minutes—significantly boost the number of transactions a user </a:t>
            </a:r>
            <a:r>
              <a:rPr lang="en-US" b="0" i="0" dirty="0" err="1">
                <a:solidFill>
                  <a:srgbClr val="000000"/>
                </a:solidFill>
                <a:effectLst/>
                <a:latin typeface="Helvetica Neue"/>
              </a:rPr>
              <a:t>makes,online</a:t>
            </a:r>
            <a:r>
              <a:rPr lang="en-US" b="0" i="0" dirty="0">
                <a:solidFill>
                  <a:srgbClr val="000000"/>
                </a:solidFill>
                <a:effectLst/>
                <a:latin typeface="Helvetica Neue"/>
              </a:rPr>
              <a:t> retailers can therefore work to reduce the time customers take to make decisions.</a:t>
            </a:r>
          </a:p>
          <a:p>
            <a:pPr algn="l">
              <a:buFont typeface="Arial" panose="020B0604020202020204" pitchFamily="34" charset="0"/>
              <a:buChar char="•"/>
            </a:pPr>
            <a:r>
              <a:rPr lang="en-US" b="0" i="0" dirty="0">
                <a:solidFill>
                  <a:srgbClr val="000000"/>
                </a:solidFill>
                <a:effectLst/>
                <a:latin typeface="Helvetica Neue"/>
              </a:rPr>
              <a:t>This can be accomplished through speeding up loading times, log-in times, price disclosures, and UI improvements.</a:t>
            </a:r>
          </a:p>
          <a:p>
            <a:pPr marL="0" indent="0">
              <a:lnSpc>
                <a:spcPct val="100000"/>
              </a:lnSpc>
              <a:buNone/>
            </a:pPr>
            <a:endParaRPr lang="en-US"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866890" y="2007108"/>
            <a:ext cx="3893602" cy="2843784"/>
          </a:xfrm>
        </p:spPr>
        <p:txBody>
          <a:bodyPr/>
          <a:lstStyle/>
          <a:p>
            <a:r>
              <a:rPr lang="en-US" dirty="0"/>
              <a:t>SHREYASI SAHA</a:t>
            </a:r>
          </a:p>
          <a:p>
            <a:r>
              <a:rPr lang="en-US" dirty="0"/>
              <a:t>officialshreyasi99@gmail.com</a:t>
            </a:r>
          </a:p>
          <a:p>
            <a:r>
              <a:rPr lang="en-US" dirty="0"/>
              <a:t>www.flipnwork.com</a:t>
            </a:r>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6FC8EF-3470-C31F-CE29-0532CAC074AE}"/>
              </a:ext>
            </a:extLst>
          </p:cNvPr>
          <p:cNvSpPr>
            <a:spLocks noGrp="1"/>
          </p:cNvSpPr>
          <p:nvPr>
            <p:ph type="title"/>
          </p:nvPr>
        </p:nvSpPr>
        <p:spPr>
          <a:xfrm>
            <a:off x="1748028" y="1050253"/>
            <a:ext cx="8695944" cy="1325880"/>
          </a:xfrm>
        </p:spPr>
        <p:txBody>
          <a:bodyPr/>
          <a:lstStyle/>
          <a:p>
            <a:r>
              <a:rPr lang="en-US" dirty="0"/>
              <a:t>Introduction</a:t>
            </a:r>
            <a:endParaRPr lang="en-IN" dirty="0"/>
          </a:p>
        </p:txBody>
      </p:sp>
      <p:sp>
        <p:nvSpPr>
          <p:cNvPr id="9" name="Content Placeholder 8">
            <a:extLst>
              <a:ext uri="{FF2B5EF4-FFF2-40B4-BE49-F238E27FC236}">
                <a16:creationId xmlns:a16="http://schemas.microsoft.com/office/drawing/2014/main" id="{C3B41719-A8E6-4332-9F08-6FF2C7D4346F}"/>
              </a:ext>
            </a:extLst>
          </p:cNvPr>
          <p:cNvSpPr>
            <a:spLocks noGrp="1"/>
          </p:cNvSpPr>
          <p:nvPr>
            <p:ph idx="1"/>
          </p:nvPr>
        </p:nvSpPr>
        <p:spPr>
          <a:xfrm>
            <a:off x="2223516" y="2251166"/>
            <a:ext cx="7744968" cy="2697480"/>
          </a:xfrm>
        </p:spPr>
        <p:txBody>
          <a:bodyPr>
            <a:normAutofit fontScale="92500" lnSpcReduction="10000"/>
          </a:bodyPr>
          <a:lstStyle/>
          <a:p>
            <a:r>
              <a:rPr lang="en-US" b="1" dirty="0"/>
              <a:t>What is Customer Retention and do we really need it?</a:t>
            </a:r>
          </a:p>
          <a:p>
            <a:pPr marL="0" indent="0">
              <a:buNone/>
            </a:pPr>
            <a:endParaRPr lang="en-US" dirty="0"/>
          </a:p>
          <a:p>
            <a:pPr marL="301752" lvl="1" indent="0">
              <a:buNone/>
            </a:pPr>
            <a:r>
              <a:rPr lang="en-US" sz="1900" dirty="0"/>
              <a:t>“Customer retention refers to company’s ability to turn customers into repeat buyers and prevent them from switching to a competitor”</a:t>
            </a:r>
          </a:p>
          <a:p>
            <a:pPr marL="301752" lvl="1" indent="0">
              <a:buNone/>
            </a:pPr>
            <a:r>
              <a:rPr lang="en-US" sz="1900" dirty="0"/>
              <a:t>In other words customer retention means – </a:t>
            </a:r>
            <a:r>
              <a:rPr lang="en-US" sz="1900" b="1" dirty="0"/>
              <a:t>“To maintain the existing customers”</a:t>
            </a:r>
          </a:p>
          <a:p>
            <a:pPr marL="0" indent="0">
              <a:buNone/>
            </a:pPr>
            <a:endParaRPr lang="en-US" sz="2200" dirty="0"/>
          </a:p>
          <a:p>
            <a:r>
              <a:rPr lang="en-US" sz="2200" dirty="0"/>
              <a:t>This happens only if there exists a positive relation between the company and the customer.</a:t>
            </a:r>
          </a:p>
          <a:p>
            <a:pPr marL="0" indent="0">
              <a:buNone/>
            </a:pPr>
            <a:endParaRPr lang="en-US" dirty="0"/>
          </a:p>
          <a:p>
            <a:endParaRPr lang="en-IN" dirty="0"/>
          </a:p>
        </p:txBody>
      </p:sp>
      <p:sp>
        <p:nvSpPr>
          <p:cNvPr id="12" name="Slide Number Placeholder 5">
            <a:extLst>
              <a:ext uri="{FF2B5EF4-FFF2-40B4-BE49-F238E27FC236}">
                <a16:creationId xmlns:a16="http://schemas.microsoft.com/office/drawing/2014/main" id="{E4478DE4-EB64-6C70-3F2C-3CF318DC9E2A}"/>
              </a:ext>
            </a:extLst>
          </p:cNvPr>
          <p:cNvSpPr txBox="1">
            <a:spLocks/>
          </p:cNvSpPr>
          <p:nvPr/>
        </p:nvSpPr>
        <p:spPr>
          <a:xfrm>
            <a:off x="9208008"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5"/>
            <a:fld id="{294A09A9-5501-47C1-A89A-A340965A2BE2}" type="slidenum">
              <a:rPr lang="en-US" smtClean="0"/>
              <a:pPr lvl="5"/>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7" name="Title 6">
            <a:extLst>
              <a:ext uri="{FF2B5EF4-FFF2-40B4-BE49-F238E27FC236}">
                <a16:creationId xmlns:a16="http://schemas.microsoft.com/office/drawing/2014/main" id="{2F8EA1A7-FB81-C344-AD36-69660567246F}"/>
              </a:ext>
            </a:extLst>
          </p:cNvPr>
          <p:cNvSpPr>
            <a:spLocks noGrp="1"/>
          </p:cNvSpPr>
          <p:nvPr>
            <p:ph type="title"/>
          </p:nvPr>
        </p:nvSpPr>
        <p:spPr>
          <a:xfrm>
            <a:off x="2354471" y="1508760"/>
            <a:ext cx="7483058" cy="1325880"/>
          </a:xfrm>
        </p:spPr>
        <p:txBody>
          <a:bodyPr>
            <a:normAutofit fontScale="90000"/>
          </a:bodyPr>
          <a:lstStyle/>
          <a:p>
            <a:r>
              <a:rPr lang="en-US" sz="4400" cap="none" dirty="0">
                <a:latin typeface="Constantia (Body)"/>
                <a:ea typeface="Cambria" panose="02040503050406030204" pitchFamily="18" charset="0"/>
              </a:rPr>
              <a:t>What are the benefits of Customer Retention ?</a:t>
            </a:r>
            <a:br>
              <a:rPr lang="en-US" sz="4400" cap="none" dirty="0">
                <a:latin typeface="Constantia (Body)"/>
                <a:ea typeface="Cambria" panose="02040503050406030204" pitchFamily="18" charset="0"/>
              </a:rPr>
            </a:br>
            <a:endParaRPr lang="en-IN" dirty="0"/>
          </a:p>
        </p:txBody>
      </p:sp>
      <p:sp>
        <p:nvSpPr>
          <p:cNvPr id="9" name="Content Placeholder 8">
            <a:extLst>
              <a:ext uri="{FF2B5EF4-FFF2-40B4-BE49-F238E27FC236}">
                <a16:creationId xmlns:a16="http://schemas.microsoft.com/office/drawing/2014/main" id="{2A0FCAB4-349B-3306-3307-B910C8559171}"/>
              </a:ext>
            </a:extLst>
          </p:cNvPr>
          <p:cNvSpPr>
            <a:spLocks noGrp="1"/>
          </p:cNvSpPr>
          <p:nvPr>
            <p:ph idx="1"/>
          </p:nvPr>
        </p:nvSpPr>
        <p:spPr>
          <a:xfrm>
            <a:off x="2223516" y="2442754"/>
            <a:ext cx="7744968" cy="2697480"/>
          </a:xfrm>
        </p:spPr>
        <p:txBody>
          <a:bodyPr>
            <a:normAutofit fontScale="92500" lnSpcReduction="20000"/>
          </a:bodyPr>
          <a:lstStyle/>
          <a:p>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a:p>
            <a:endParaRPr lang="en-IN" dirty="0"/>
          </a:p>
        </p:txBody>
      </p:sp>
    </p:spTree>
    <p:extLst>
      <p:ext uri="{BB962C8B-B14F-4D97-AF65-F5344CB8AC3E}">
        <p14:creationId xmlns:p14="http://schemas.microsoft.com/office/powerpoint/2010/main" val="1553643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7" name="Title 6">
            <a:extLst>
              <a:ext uri="{FF2B5EF4-FFF2-40B4-BE49-F238E27FC236}">
                <a16:creationId xmlns:a16="http://schemas.microsoft.com/office/drawing/2014/main" id="{2F8EA1A7-FB81-C344-AD36-69660567246F}"/>
              </a:ext>
            </a:extLst>
          </p:cNvPr>
          <p:cNvSpPr>
            <a:spLocks noGrp="1"/>
          </p:cNvSpPr>
          <p:nvPr>
            <p:ph type="title"/>
          </p:nvPr>
        </p:nvSpPr>
        <p:spPr>
          <a:xfrm>
            <a:off x="4438593" y="1233351"/>
            <a:ext cx="3314809" cy="607423"/>
          </a:xfrm>
        </p:spPr>
        <p:txBody>
          <a:bodyPr>
            <a:noAutofit/>
          </a:bodyPr>
          <a:lstStyle/>
          <a:p>
            <a:r>
              <a:rPr lang="en-US" sz="3200" dirty="0"/>
              <a:t>Problem Statement</a:t>
            </a:r>
            <a:endParaRPr lang="en-IN" sz="3200" dirty="0"/>
          </a:p>
        </p:txBody>
      </p:sp>
      <p:sp>
        <p:nvSpPr>
          <p:cNvPr id="9" name="Content Placeholder 8">
            <a:extLst>
              <a:ext uri="{FF2B5EF4-FFF2-40B4-BE49-F238E27FC236}">
                <a16:creationId xmlns:a16="http://schemas.microsoft.com/office/drawing/2014/main" id="{2A0FCAB4-349B-3306-3307-B910C8559171}"/>
              </a:ext>
            </a:extLst>
          </p:cNvPr>
          <p:cNvSpPr>
            <a:spLocks noGrp="1"/>
          </p:cNvSpPr>
          <p:nvPr>
            <p:ph idx="1"/>
          </p:nvPr>
        </p:nvSpPr>
        <p:spPr>
          <a:xfrm>
            <a:off x="2031978" y="1754777"/>
            <a:ext cx="8128037" cy="3348446"/>
          </a:xfrm>
        </p:spPr>
        <p:txBody>
          <a:bodyPr>
            <a:noAutofit/>
          </a:bodyPr>
          <a:lstStyle/>
          <a:p>
            <a:pPr marL="285750" indent="-285750">
              <a:buFont typeface="Wingdings" panose="05000000000000000000" pitchFamily="2" charset="2"/>
              <a:buChar char="§"/>
            </a:pPr>
            <a:r>
              <a:rPr lang="en-US" sz="1400" dirty="0"/>
              <a:t>Customer satisfaction has emerged as one of the most important factors that guarantee the success of online store; it has been posited as a key stimulant of purchase or repurchase intentions and customer loyalty.</a:t>
            </a:r>
          </a:p>
          <a:p>
            <a:pPr marL="285750" indent="-285750">
              <a:buFont typeface="Wingdings" panose="05000000000000000000" pitchFamily="2" charset="2"/>
              <a:buChar char="§"/>
            </a:pPr>
            <a:r>
              <a:rPr lang="en-US" sz="1400" dirty="0"/>
              <a:t>A comprehensive review of the literature, theories and models have been carried out to propose the models for customer activation and customer retention.</a:t>
            </a:r>
          </a:p>
          <a:p>
            <a:pPr marL="285750" indent="-285750">
              <a:buFont typeface="Wingdings" panose="05000000000000000000" pitchFamily="2" charset="2"/>
              <a:buChar char="§"/>
            </a:pPr>
            <a:r>
              <a:rPr lang="en-US" sz="1400" dirty="0"/>
              <a:t>Five major factors that contributed to the success of an e-commerce store have been identified as: service quality, system quality, information quality, trust and net benefit.</a:t>
            </a:r>
          </a:p>
          <a:p>
            <a:pPr marL="285750" indent="-285750">
              <a:buFont typeface="Wingdings" panose="05000000000000000000" pitchFamily="2" charset="2"/>
              <a:buChar char="§"/>
            </a:pPr>
            <a:r>
              <a:rPr lang="en-US" sz="1400" dirty="0"/>
              <a:t>The research furthermore investigated the factors that influence the online customers repeat purchase intention.</a:t>
            </a:r>
          </a:p>
          <a:p>
            <a:pPr marL="285750" indent="-285750">
              <a:buFont typeface="Wingdings" panose="05000000000000000000" pitchFamily="2" charset="2"/>
              <a:buChar char="§"/>
            </a:pPr>
            <a:r>
              <a:rPr lang="en-US" sz="1400" dirty="0"/>
              <a:t>The combination of both utilitarian value and hedonistic values are needed to affect the repeat purchase intention (loyalty) positively.</a:t>
            </a:r>
          </a:p>
          <a:p>
            <a:pPr marL="285750" indent="-285750">
              <a:buFont typeface="Wingdings" panose="05000000000000000000" pitchFamily="2" charset="2"/>
              <a:buChar char="§"/>
            </a:pPr>
            <a:r>
              <a:rPr lang="en-US" sz="14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3641009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3">
            <a:extLst>
              <a:ext uri="{FF2B5EF4-FFF2-40B4-BE49-F238E27FC236}">
                <a16:creationId xmlns:a16="http://schemas.microsoft.com/office/drawing/2014/main" id="{850E6C92-8E4C-4183-BAB3-A4B2A477DB2C}"/>
              </a:ext>
            </a:extLst>
          </p:cNvPr>
          <p:cNvSpPr txBox="1"/>
          <p:nvPr/>
        </p:nvSpPr>
        <p:spPr>
          <a:xfrm flipH="1">
            <a:off x="1950207" y="161499"/>
            <a:ext cx="829158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problem statement can be represented in the form of below use case diagram as well.</a:t>
            </a:r>
            <a:endParaRPr lang="en-IN" b="1" dirty="0"/>
          </a:p>
        </p:txBody>
      </p:sp>
      <p:pic>
        <p:nvPicPr>
          <p:cNvPr id="81" name="Picture 80">
            <a:extLst>
              <a:ext uri="{FF2B5EF4-FFF2-40B4-BE49-F238E27FC236}">
                <a16:creationId xmlns:a16="http://schemas.microsoft.com/office/drawing/2014/main" id="{74E12D5A-E96E-411D-3923-A247AAD232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5487" y="1355497"/>
            <a:ext cx="9281024" cy="4147005"/>
          </a:xfrm>
          <a:prstGeom prst="rect">
            <a:avLst/>
          </a:prstGeom>
          <a:noFill/>
          <a:ln>
            <a:noFill/>
          </a:ln>
        </p:spPr>
      </p:pic>
    </p:spTree>
    <p:extLst>
      <p:ext uri="{BB962C8B-B14F-4D97-AF65-F5344CB8AC3E}">
        <p14:creationId xmlns:p14="http://schemas.microsoft.com/office/powerpoint/2010/main" val="2639649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OBJECTIVE</a:t>
            </a:r>
            <a:r>
              <a:rPr lang="en-US" dirty="0">
                <a:solidFill>
                  <a:schemeClr val="accent3"/>
                </a:solidFill>
                <a:latin typeface="Baskerville Old Face" panose="02020602080505020303" pitchFamily="18" charset="77"/>
              </a:rPr>
              <a:t> </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6" name="Content Placeholder 5">
            <a:extLst>
              <a:ext uri="{FF2B5EF4-FFF2-40B4-BE49-F238E27FC236}">
                <a16:creationId xmlns:a16="http://schemas.microsoft.com/office/drawing/2014/main" id="{BAE57949-4B99-E4CA-0A16-B613970FEC5B}"/>
              </a:ext>
            </a:extLst>
          </p:cNvPr>
          <p:cNvSpPr>
            <a:spLocks noGrp="1"/>
          </p:cNvSpPr>
          <p:nvPr>
            <p:ph sz="quarter" idx="12"/>
          </p:nvPr>
        </p:nvSpPr>
        <p:spPr/>
        <p:txBody>
          <a:bodyPr>
            <a:normAutofit fontScale="92500" lnSpcReduction="10000"/>
          </a:bodyPr>
          <a:lstStyle/>
          <a:p>
            <a:pPr marL="342900" indent="-342900">
              <a:buFont typeface="Wingdings" panose="05000000000000000000" pitchFamily="2" charset="2"/>
              <a:buChar char="Ø"/>
            </a:pPr>
            <a:endParaRPr lang="en-IN" sz="2800" dirty="0">
              <a:latin typeface="+mj-lt"/>
            </a:endParaRPr>
          </a:p>
          <a:p>
            <a:pPr>
              <a:buFont typeface="Wingdings" panose="05000000000000000000" pitchFamily="2" charset="2"/>
              <a:buChar char="§"/>
            </a:pPr>
            <a:r>
              <a:rPr lang="en-IN" sz="2800" dirty="0">
                <a:latin typeface="+mj-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800" dirty="0">
              <a:latin typeface="+mj-lt"/>
            </a:endParaRPr>
          </a:p>
          <a:p>
            <a:pPr>
              <a:buFont typeface="Wingdings" panose="05000000000000000000" pitchFamily="2" charset="2"/>
              <a:buChar char="§"/>
            </a:pPr>
            <a:r>
              <a:rPr lang="en-IN" sz="2800" dirty="0">
                <a:latin typeface="+mj-lt"/>
              </a:rPr>
              <a:t>Using the model I was tasked with determining which features were most influential in loss of valuable customer and then making a plan for how the company could use this information to increase customer retention.</a:t>
            </a:r>
          </a:p>
          <a:p>
            <a:endParaRPr lang="en-IN" dirty="0">
              <a:latin typeface="+mj-lt"/>
            </a:endParaRPr>
          </a:p>
          <a:p>
            <a:endParaRPr lang="en-IN" dirty="0">
              <a:latin typeface="+mj-lt"/>
            </a:endParaRPr>
          </a:p>
        </p:txBody>
      </p:sp>
    </p:spTree>
    <p:extLst>
      <p:ext uri="{BB962C8B-B14F-4D97-AF65-F5344CB8AC3E}">
        <p14:creationId xmlns:p14="http://schemas.microsoft.com/office/powerpoint/2010/main" val="369872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t>Exploratory Data Analysis (EDA)</a:t>
            </a: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8</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1099500272"/>
              </p:ext>
            </p:extLst>
          </p:nvPr>
        </p:nvGraphicFramePr>
        <p:xfrm>
          <a:off x="838200" y="3065462"/>
          <a:ext cx="10691949" cy="347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F235115-59A1-3E4D-8651-907F7ECCEA7A}"/>
              </a:ext>
            </a:extLst>
          </p:cNvPr>
          <p:cNvSpPr txBox="1"/>
          <p:nvPr/>
        </p:nvSpPr>
        <p:spPr>
          <a:xfrm>
            <a:off x="1670458" y="2179213"/>
            <a:ext cx="8847909" cy="3693319"/>
          </a:xfrm>
          <a:prstGeom prst="rect">
            <a:avLst/>
          </a:prstGeom>
          <a:noFill/>
        </p:spPr>
        <p:txBody>
          <a:bodyPr wrap="square">
            <a:spAutoFit/>
          </a:bodyPr>
          <a:lstStyle/>
          <a:p>
            <a:pPr marL="285750" indent="-285750">
              <a:buFont typeface="Wingdings" panose="05000000000000000000" pitchFamily="2" charset="2"/>
              <a:buChar char="§"/>
            </a:pPr>
            <a:r>
              <a:rPr lang="en-US" dirty="0"/>
              <a:t>Data visualization is defined as a graphical representation that contains the information and the data.</a:t>
            </a:r>
          </a:p>
          <a:p>
            <a:endParaRPr lang="en-US" dirty="0"/>
          </a:p>
          <a:p>
            <a:pPr marL="285750" indent="-285750">
              <a:buFont typeface="Wingdings" panose="05000000000000000000" pitchFamily="2" charset="2"/>
              <a:buChar char="§"/>
            </a:pPr>
            <a:r>
              <a:rPr lang="en-US" dirty="0"/>
              <a:t>Data visualization is another technique of visual art that grabs our interest and keeps our main focus on the message captured with the help of eyes.</a:t>
            </a:r>
          </a:p>
          <a:p>
            <a:endParaRPr lang="en-US" dirty="0"/>
          </a:p>
          <a:p>
            <a:pPr marL="285750" indent="-285750">
              <a:buFont typeface="Wingdings" panose="05000000000000000000" pitchFamily="2" charset="2"/>
              <a:buChar char="§"/>
            </a:pPr>
            <a:r>
              <a:rPr lang="en-US" dirty="0"/>
              <a:t>Different Types of Analysis for Data Visualization are</a:t>
            </a:r>
            <a:br>
              <a:rPr lang="en-US" dirty="0"/>
            </a:br>
            <a:r>
              <a:rPr lang="en-US" dirty="0"/>
              <a:t>	1. Univariate Analysis: In the univariate analysis, we will be using a single feature to analyze almost all of its properties.</a:t>
            </a:r>
            <a:br>
              <a:rPr lang="en-US" dirty="0"/>
            </a:br>
            <a:r>
              <a:rPr lang="en-US" dirty="0"/>
              <a:t>	2. Bivariate Analysis: When we compare the data between exactly 2 features then it is known as bivariate analysis.</a:t>
            </a:r>
            <a:br>
              <a:rPr lang="en-US" dirty="0"/>
            </a:br>
            <a:r>
              <a:rPr lang="en-US" dirty="0"/>
              <a:t>	</a:t>
            </a:r>
            <a:r>
              <a:rPr lang="en-US"/>
              <a:t>3. Multivariate </a:t>
            </a:r>
            <a:r>
              <a:rPr lang="en-US" dirty="0"/>
              <a:t>Analysis: In the multivariate analysis, we will be comparing more than 2 variables.</a:t>
            </a:r>
          </a:p>
        </p:txBody>
      </p:sp>
      <p:sp>
        <p:nvSpPr>
          <p:cNvPr id="27" name="Title 3">
            <a:extLst>
              <a:ext uri="{FF2B5EF4-FFF2-40B4-BE49-F238E27FC236}">
                <a16:creationId xmlns:a16="http://schemas.microsoft.com/office/drawing/2014/main" id="{76F7DB63-C178-2C01-AFB0-7DBB84F45131}"/>
              </a:ext>
            </a:extLst>
          </p:cNvPr>
          <p:cNvSpPr>
            <a:spLocks noGrp="1"/>
          </p:cNvSpPr>
          <p:nvPr>
            <p:ph type="title"/>
          </p:nvPr>
        </p:nvSpPr>
        <p:spPr>
          <a:xfrm>
            <a:off x="1218883" y="431800"/>
            <a:ext cx="9751060" cy="1168400"/>
          </a:xfrm>
        </p:spPr>
        <p:txBody>
          <a:bodyPr/>
          <a:lstStyle/>
          <a:p>
            <a:r>
              <a:rPr lang="en-US" dirty="0"/>
              <a:t>Visualization</a:t>
            </a:r>
            <a:endParaRPr lang="en-IN" dirty="0"/>
          </a:p>
        </p:txBody>
      </p:sp>
    </p:spTree>
    <p:extLst>
      <p:ext uri="{BB962C8B-B14F-4D97-AF65-F5344CB8AC3E}">
        <p14:creationId xmlns:p14="http://schemas.microsoft.com/office/powerpoint/2010/main" val="2068121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{527CF330-F8CC-41F9-B9A8-A3DA427F8D71}tf56410444_win32</Template>
  <TotalTime>274</TotalTime>
  <Words>1202</Words>
  <Application>Microsoft Office PowerPoint</Application>
  <PresentationFormat>Widescreen</PresentationFormat>
  <Paragraphs>137</Paragraphs>
  <Slides>22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Baskerville</vt:lpstr>
      <vt:lpstr>Baskerville Old Face</vt:lpstr>
      <vt:lpstr>Calibri</vt:lpstr>
      <vt:lpstr>Cambria</vt:lpstr>
      <vt:lpstr>Constantia (Body)</vt:lpstr>
      <vt:lpstr>Gill Sans Light</vt:lpstr>
      <vt:lpstr>Gill Sans Nova</vt:lpstr>
      <vt:lpstr>Gill Sans Nova Light</vt:lpstr>
      <vt:lpstr>Helvetica Neue</vt:lpstr>
      <vt:lpstr>Wingdings</vt:lpstr>
      <vt:lpstr>Office Theme</vt:lpstr>
      <vt:lpstr>Customer Retention Case Study Presentation</vt:lpstr>
      <vt:lpstr>CONTENTS</vt:lpstr>
      <vt:lpstr>Introduction</vt:lpstr>
      <vt:lpstr>What are the benefits of Customer Retention ? </vt:lpstr>
      <vt:lpstr>Problem Statement</vt:lpstr>
      <vt:lpstr>PowerPoint Presentation</vt:lpstr>
      <vt:lpstr>OBJECTIVE </vt:lpstr>
      <vt:lpstr>Exploratory Data Analysis (EDA)</vt:lpstr>
      <vt:lpstr>Visualization</vt:lpstr>
      <vt:lpstr>Age Bivariate</vt:lpstr>
      <vt:lpstr>Gender Bivariate</vt:lpstr>
      <vt:lpstr>City Bivariate</vt:lpstr>
      <vt:lpstr>CORRELATION</vt:lpstr>
      <vt:lpstr>HISTOGRAM </vt:lpstr>
      <vt:lpstr>HEATMAP</vt:lpstr>
      <vt:lpstr>OBSERVATION</vt:lpstr>
      <vt:lpstr>OBSERVATION</vt:lpstr>
      <vt:lpstr>OBSERVATION</vt:lpstr>
      <vt:lpstr>OBSERVATION</vt:lpstr>
      <vt:lpstr>OBSERVATION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Shreyasi Saha</dc:creator>
  <cp:lastModifiedBy>Shreyasi Saha</cp:lastModifiedBy>
  <cp:revision>5</cp:revision>
  <dcterms:created xsi:type="dcterms:W3CDTF">2022-11-14T14:49:13Z</dcterms:created>
  <dcterms:modified xsi:type="dcterms:W3CDTF">2022-11-15T11:17:58Z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